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application/octet-stream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3.xml" ContentType="application/vnd.openxmlformats-officedocument.presentationml.notesSlide+xml"/>
  <Override PartName="/ppt/charts/chart1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3.xml" ContentType="application/vnd.openxmlformats-officedocument.drawingml.char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charts/chart1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6.xml" ContentType="application/vnd.openxmlformats-officedocument.drawingml.chart+xml"/>
  <Override PartName="/ppt/theme/themeOverride3.xml" ContentType="application/vnd.openxmlformats-officedocument.themeOverride+xml"/>
  <Override PartName="/ppt/charts/chart1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8.xml" ContentType="application/vnd.openxmlformats-officedocument.drawingml.chart+xml"/>
  <Override PartName="/ppt/theme/themeOverride4.xml" ContentType="application/vnd.openxmlformats-officedocument.themeOverride+xml"/>
  <Override PartName="/ppt/charts/chart1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6.xml" ContentType="application/vnd.openxmlformats-officedocument.presentationml.notesSlide+xml"/>
  <Override PartName="/ppt/charts/chart2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7.xml" ContentType="application/vnd.openxmlformats-officedocument.presentationml.notesSlide+xml"/>
  <Override PartName="/ppt/charts/chart2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8.xml" ContentType="application/vnd.openxmlformats-officedocument.presentationml.notesSlide+xml"/>
  <Override PartName="/ppt/charts/chart2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3.xml" ContentType="application/vnd.openxmlformats-officedocument.drawingml.chart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charts/chart2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0.xml" ContentType="application/vnd.openxmlformats-officedocument.presentationml.notesSlide+xml"/>
  <Override PartName="/ppt/charts/chart26.xml" ContentType="application/vnd.openxmlformats-officedocument.drawingml.chart+xml"/>
  <Override PartName="/ppt/theme/themeOverride6.xml" ContentType="application/vnd.openxmlformats-officedocument.themeOverride+xml"/>
  <Override PartName="/ppt/drawings/drawing2.xml" ContentType="application/vnd.openxmlformats-officedocument.drawingml.chartshapes+xml"/>
  <Override PartName="/ppt/charts/chart27.xml" ContentType="application/vnd.openxmlformats-officedocument.drawingml.chart+xml"/>
  <Override PartName="/ppt/drawings/drawing3.xml" ContentType="application/vnd.openxmlformats-officedocument.drawingml.chartshapes+xml"/>
  <Override PartName="/ppt/charts/chart2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1.xml" ContentType="application/vnd.openxmlformats-officedocument.presentationml.notesSlide+xml"/>
  <Override PartName="/ppt/charts/chart29.xml" ContentType="application/vnd.openxmlformats-officedocument.drawingml.chart+xml"/>
  <Override PartName="/ppt/theme/themeOverride7.xml" ContentType="application/vnd.openxmlformats-officedocument.themeOverride+xml"/>
  <Override PartName="/ppt/charts/chart30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2.xml" ContentType="application/vnd.openxmlformats-officedocument.presentationml.notesSlide+xml"/>
  <Override PartName="/ppt/charts/chart31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32.xml" ContentType="application/vnd.openxmlformats-officedocument.drawingml.chart+xml"/>
  <Override PartName="/ppt/drawings/drawing4.xml" ContentType="application/vnd.openxmlformats-officedocument.drawingml.chartshape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26" r:id="rId2"/>
    <p:sldMasterId id="2147483839" r:id="rId3"/>
  </p:sldMasterIdLst>
  <p:notesMasterIdLst>
    <p:notesMasterId r:id="rId123"/>
  </p:notesMasterIdLst>
  <p:handoutMasterIdLst>
    <p:handoutMasterId r:id="rId124"/>
  </p:handoutMasterIdLst>
  <p:sldIdLst>
    <p:sldId id="675" r:id="rId4"/>
    <p:sldId id="722" r:id="rId5"/>
    <p:sldId id="723" r:id="rId6"/>
    <p:sldId id="724" r:id="rId7"/>
    <p:sldId id="725" r:id="rId8"/>
    <p:sldId id="726" r:id="rId9"/>
    <p:sldId id="727" r:id="rId10"/>
    <p:sldId id="728" r:id="rId11"/>
    <p:sldId id="729" r:id="rId12"/>
    <p:sldId id="730" r:id="rId13"/>
    <p:sldId id="731" r:id="rId14"/>
    <p:sldId id="733" r:id="rId15"/>
    <p:sldId id="734" r:id="rId16"/>
    <p:sldId id="735" r:id="rId17"/>
    <p:sldId id="736" r:id="rId18"/>
    <p:sldId id="941" r:id="rId19"/>
    <p:sldId id="942" r:id="rId20"/>
    <p:sldId id="943" r:id="rId21"/>
    <p:sldId id="740" r:id="rId22"/>
    <p:sldId id="741" r:id="rId23"/>
    <p:sldId id="887" r:id="rId24"/>
    <p:sldId id="743" r:id="rId25"/>
    <p:sldId id="745" r:id="rId26"/>
    <p:sldId id="844" r:id="rId27"/>
    <p:sldId id="839" r:id="rId28"/>
    <p:sldId id="749" r:id="rId29"/>
    <p:sldId id="750" r:id="rId30"/>
    <p:sldId id="751" r:id="rId31"/>
    <p:sldId id="752" r:id="rId32"/>
    <p:sldId id="753" r:id="rId33"/>
    <p:sldId id="754" r:id="rId34"/>
    <p:sldId id="755" r:id="rId35"/>
    <p:sldId id="820" r:id="rId36"/>
    <p:sldId id="899" r:id="rId37"/>
    <p:sldId id="907" r:id="rId38"/>
    <p:sldId id="888" r:id="rId39"/>
    <p:sldId id="889" r:id="rId40"/>
    <p:sldId id="851" r:id="rId41"/>
    <p:sldId id="913" r:id="rId42"/>
    <p:sldId id="914" r:id="rId43"/>
    <p:sldId id="821" r:id="rId44"/>
    <p:sldId id="915" r:id="rId45"/>
    <p:sldId id="916" r:id="rId46"/>
    <p:sldId id="917" r:id="rId47"/>
    <p:sldId id="918" r:id="rId48"/>
    <p:sldId id="834" r:id="rId49"/>
    <p:sldId id="771" r:id="rId50"/>
    <p:sldId id="896" r:id="rId51"/>
    <p:sldId id="901" r:id="rId52"/>
    <p:sldId id="904" r:id="rId53"/>
    <p:sldId id="905" r:id="rId54"/>
    <p:sldId id="908" r:id="rId55"/>
    <p:sldId id="919" r:id="rId56"/>
    <p:sldId id="920" r:id="rId57"/>
    <p:sldId id="898" r:id="rId58"/>
    <p:sldId id="921" r:id="rId59"/>
    <p:sldId id="835" r:id="rId60"/>
    <p:sldId id="922" r:id="rId61"/>
    <p:sldId id="784" r:id="rId62"/>
    <p:sldId id="827" r:id="rId63"/>
    <p:sldId id="786" r:id="rId64"/>
    <p:sldId id="787" r:id="rId65"/>
    <p:sldId id="836" r:id="rId66"/>
    <p:sldId id="837" r:id="rId67"/>
    <p:sldId id="790" r:id="rId68"/>
    <p:sldId id="828" r:id="rId69"/>
    <p:sldId id="838" r:id="rId70"/>
    <p:sldId id="841" r:id="rId71"/>
    <p:sldId id="842" r:id="rId72"/>
    <p:sldId id="795" r:id="rId73"/>
    <p:sldId id="830" r:id="rId74"/>
    <p:sldId id="925" r:id="rId75"/>
    <p:sldId id="926" r:id="rId76"/>
    <p:sldId id="833" r:id="rId77"/>
    <p:sldId id="832" r:id="rId78"/>
    <p:sldId id="801" r:id="rId79"/>
    <p:sldId id="923" r:id="rId80"/>
    <p:sldId id="846" r:id="rId81"/>
    <p:sldId id="804" r:id="rId82"/>
    <p:sldId id="805" r:id="rId83"/>
    <p:sldId id="847" r:id="rId84"/>
    <p:sldId id="807" r:id="rId85"/>
    <p:sldId id="808" r:id="rId86"/>
    <p:sldId id="938" r:id="rId87"/>
    <p:sldId id="939" r:id="rId88"/>
    <p:sldId id="940" r:id="rId89"/>
    <p:sldId id="843" r:id="rId90"/>
    <p:sldId id="711" r:id="rId91"/>
    <p:sldId id="811" r:id="rId92"/>
    <p:sldId id="819" r:id="rId93"/>
    <p:sldId id="813" r:id="rId94"/>
    <p:sldId id="854" r:id="rId95"/>
    <p:sldId id="879" r:id="rId96"/>
    <p:sldId id="855" r:id="rId97"/>
    <p:sldId id="856" r:id="rId98"/>
    <p:sldId id="857" r:id="rId99"/>
    <p:sldId id="858" r:id="rId100"/>
    <p:sldId id="882" r:id="rId101"/>
    <p:sldId id="909" r:id="rId102"/>
    <p:sldId id="911" r:id="rId103"/>
    <p:sldId id="924" r:id="rId104"/>
    <p:sldId id="881" r:id="rId105"/>
    <p:sldId id="869" r:id="rId106"/>
    <p:sldId id="870" r:id="rId107"/>
    <p:sldId id="871" r:id="rId108"/>
    <p:sldId id="872" r:id="rId109"/>
    <p:sldId id="873" r:id="rId110"/>
    <p:sldId id="874" r:id="rId111"/>
    <p:sldId id="912" r:id="rId112"/>
    <p:sldId id="876" r:id="rId113"/>
    <p:sldId id="927" r:id="rId114"/>
    <p:sldId id="928" r:id="rId115"/>
    <p:sldId id="929" r:id="rId116"/>
    <p:sldId id="930" r:id="rId117"/>
    <p:sldId id="931" r:id="rId118"/>
    <p:sldId id="932" r:id="rId119"/>
    <p:sldId id="933" r:id="rId120"/>
    <p:sldId id="934" r:id="rId121"/>
    <p:sldId id="818" r:id="rId122"/>
  </p:sldIdLst>
  <p:sldSz cx="12192000" cy="6858000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9576"/>
    <a:srgbClr val="0032C8"/>
    <a:srgbClr val="A568D2"/>
    <a:srgbClr val="6B7B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9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notesMaster" Target="notesMasters/notesMaster1.xml"/><Relationship Id="rId128" Type="http://schemas.openxmlformats.org/officeDocument/2006/relationships/tableStyles" Target="tableStyle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handoutMaster" Target="handoutMasters/handoutMaster1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3.xlsx"/><Relationship Id="rId1" Type="http://schemas.openxmlformats.org/officeDocument/2006/relationships/themeOverride" Target="../theme/themeOverride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6.xlsx"/><Relationship Id="rId1" Type="http://schemas.openxmlformats.org/officeDocument/2006/relationships/themeOverride" Target="../theme/themeOverride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8.xlsx"/><Relationship Id="rId1" Type="http://schemas.openxmlformats.org/officeDocument/2006/relationships/themeOverride" Target="../theme/themeOverride4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3.xlsx"/><Relationship Id="rId1" Type="http://schemas.openxmlformats.org/officeDocument/2006/relationships/themeOverride" Target="../theme/themeOverride5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26.xlsx"/><Relationship Id="rId1" Type="http://schemas.openxmlformats.org/officeDocument/2006/relationships/themeOverride" Target="../theme/themeOverride6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8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9.xlsx"/><Relationship Id="rId1" Type="http://schemas.openxmlformats.org/officeDocument/2006/relationships/themeOverride" Target="../theme/themeOverride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3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263805699993421E-2"/>
          <c:y val="3.9690762254431869E-3"/>
          <c:w val="0.28612222235519147"/>
          <c:h val="0.9826342747349097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7DBBFF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39FF29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в федеральный бюджет</c:v>
                </c:pt>
                <c:pt idx="1">
                  <c:v>в бюджеты регионов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33.4</c:v>
                </c:pt>
                <c:pt idx="1">
                  <c:v>66.599999999999994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849502063350544"/>
          <c:y val="0.24172192234978213"/>
          <c:w val="0.45763898446054696"/>
          <c:h val="0.551668630298380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accent4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84514435695538E-2"/>
          <c:y val="0.13687232828687887"/>
          <c:w val="0.91640375004494301"/>
          <c:h val="0.5835395255065056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5.7417811816012068E-3"/>
                  <c:y val="-2.3889352835633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9611585390656405E-3"/>
                  <c:y val="-2.7370675993374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5322301630211443E-3"/>
                  <c:y val="-1.7501357388742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9193380978126439E-3"/>
                  <c:y val="-2.1876696735928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53.9</c:v>
                </c:pt>
                <c:pt idx="1">
                  <c:v>51</c:v>
                </c:pt>
                <c:pt idx="2">
                  <c:v>57.9</c:v>
                </c:pt>
                <c:pt idx="3">
                  <c:v>65</c:v>
                </c:pt>
                <c:pt idx="4">
                  <c:v>64.8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Конс.бюджет РТ</c:v>
                </c:pt>
              </c:strCache>
            </c:strRef>
          </c:tx>
          <c:spPr>
            <a:solidFill>
              <a:schemeClr val="accent6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0"/>
                  <c:y val="4.37533934718554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5321960111428077E-3"/>
                  <c:y val="-4.37533934718558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46.1</c:v>
                </c:pt>
                <c:pt idx="1">
                  <c:v>49</c:v>
                </c:pt>
                <c:pt idx="2">
                  <c:v>42.1</c:v>
                </c:pt>
                <c:pt idx="3">
                  <c:v>35</c:v>
                </c:pt>
                <c:pt idx="4">
                  <c:v>35.200000000000003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overlap val="100"/>
        <c:axId val="-1916396336"/>
        <c:axId val="-1916399056"/>
      </c:barChart>
      <c:catAx>
        <c:axId val="-1916396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chemeClr val="accent4"/>
                </a:solidFill>
              </a:defRPr>
            </a:pPr>
            <a:endParaRPr lang="ru-RU"/>
          </a:p>
        </c:txPr>
        <c:crossAx val="-1916399056"/>
        <c:crosses val="autoZero"/>
        <c:auto val="1"/>
        <c:lblAlgn val="ctr"/>
        <c:lblOffset val="100"/>
        <c:noMultiLvlLbl val="0"/>
      </c:catAx>
      <c:valAx>
        <c:axId val="-1916399056"/>
        <c:scaling>
          <c:orientation val="minMax"/>
          <c:max val="100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chemeClr val="accent4"/>
                </a:solidFill>
              </a:defRPr>
            </a:pPr>
            <a:endParaRPr lang="ru-RU"/>
          </a:p>
        </c:txPr>
        <c:crossAx val="-1916396336"/>
        <c:crosses val="autoZero"/>
        <c:crossBetween val="between"/>
        <c:majorUnit val="20"/>
      </c:valAx>
    </c:plotArea>
    <c:legend>
      <c:legendPos val="b"/>
      <c:legendEntry>
        <c:idx val="0"/>
        <c:txPr>
          <a:bodyPr/>
          <a:lstStyle/>
          <a:p>
            <a:pPr>
              <a:defRPr sz="2400">
                <a:solidFill>
                  <a:schemeClr val="accent4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>
                <a:solidFill>
                  <a:schemeClr val="accent4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2.6078069514910058E-2"/>
          <c:y val="0.89241867381052853"/>
          <c:w val="0.90171430625966276"/>
          <c:h val="6.2180979194055602E-2"/>
        </c:manualLayout>
      </c:layout>
      <c:overlay val="0"/>
      <c:txPr>
        <a:bodyPr/>
        <a:lstStyle/>
        <a:p>
          <a:pPr>
            <a:defRPr sz="2400">
              <a:solidFill>
                <a:schemeClr val="accent4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 algn="r">
        <a:defRPr sz="18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692397285591758E-2"/>
          <c:y val="7.9208514112421011E-2"/>
          <c:w val="0.45786407733134343"/>
          <c:h val="0.9449230836768850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73A-4F40-8A05-ECA36C5137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73A-4F40-8A05-ECA36C51379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73A-4F40-8A05-ECA36C51379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73A-4F40-8A05-ECA36C51379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73A-4F40-8A05-ECA36C51379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73A-4F40-8A05-ECA36C51379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73A-4F40-8A05-ECA36C51379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B73A-4F40-8A05-ECA36C51379F}"/>
              </c:ext>
            </c:extLst>
          </c:dPt>
          <c:dPt>
            <c:idx val="8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B73A-4F40-8A05-ECA36C51379F}"/>
              </c:ext>
            </c:extLst>
          </c:dPt>
          <c:dLbls>
            <c:dLbl>
              <c:idx val="1"/>
              <c:layout>
                <c:manualLayout>
                  <c:x val="-1.1071744906997344E-3"/>
                  <c:y val="-4.336478646171854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73A-4F40-8A05-ECA36C51379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2.214348981399428E-3"/>
                  <c:y val="3.01607211666425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B73A-4F40-8A05-ECA36C51379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0965456155890194E-2"/>
                  <c:y val="-0.112830735458242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B73A-4F40-8A05-ECA36C51379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5465013286093907E-2"/>
                  <c:y val="-0.1119623584817739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B73A-4F40-8A05-ECA36C51379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Arial Narrow" panose="020B0606020202030204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dk1"/>
                  </a:solidFill>
                  <a:prstDash val="solid"/>
                  <a:miter lim="800000"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Лист1!$A$1:$A$9</c:f>
              <c:strCache>
                <c:ptCount val="9"/>
                <c:pt idx="0">
                  <c:v>налог на прибыль</c:v>
                </c:pt>
                <c:pt idx="1">
                  <c:v>налог на доходы физических лиц</c:v>
                </c:pt>
                <c:pt idx="2">
                  <c:v>акцизы</c:v>
                </c:pt>
                <c:pt idx="3">
                  <c:v>налог на имущество организаций</c:v>
                </c:pt>
                <c:pt idx="4">
                  <c:v>неналоговые доходы</c:v>
                </c:pt>
                <c:pt idx="5">
                  <c:v>налоги на совокупный доход</c:v>
                </c:pt>
                <c:pt idx="6">
                  <c:v>земельный налог</c:v>
                </c:pt>
                <c:pt idx="7">
                  <c:v>транспортный налог</c:v>
                </c:pt>
                <c:pt idx="8">
                  <c:v>прочие налоги и сборы</c:v>
                </c:pt>
              </c:strCache>
            </c:strRef>
          </c:cat>
          <c:val>
            <c:numRef>
              <c:f>Лист1!$B$1:$B$9</c:f>
              <c:numCache>
                <c:formatCode>0.0</c:formatCode>
                <c:ptCount val="9"/>
                <c:pt idx="0">
                  <c:v>104</c:v>
                </c:pt>
                <c:pt idx="1">
                  <c:v>81</c:v>
                </c:pt>
                <c:pt idx="2">
                  <c:v>36.1</c:v>
                </c:pt>
                <c:pt idx="3">
                  <c:v>24.3</c:v>
                </c:pt>
                <c:pt idx="4">
                  <c:v>16.2</c:v>
                </c:pt>
                <c:pt idx="5">
                  <c:v>12.4</c:v>
                </c:pt>
                <c:pt idx="6">
                  <c:v>7.9</c:v>
                </c:pt>
                <c:pt idx="7">
                  <c:v>5.2</c:v>
                </c:pt>
                <c:pt idx="8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B73A-4F40-8A05-ECA36C51379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2292165040485972"/>
          <c:y val="0.12833142716073159"/>
          <c:w val="0.38739721584846182"/>
          <c:h val="0.771178301720114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Roboto" panose="02000000000000000000" pitchFamily="2" charset="0"/>
              <a:cs typeface="Arial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692397285591758E-2"/>
          <c:y val="7.9208514112421011E-2"/>
          <c:w val="0.45786407733134343"/>
          <c:h val="0.9449230836768850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73A-4F40-8A05-ECA36C5137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73A-4F40-8A05-ECA36C51379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73A-4F40-8A05-ECA36C51379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73A-4F40-8A05-ECA36C51379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73A-4F40-8A05-ECA36C51379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73A-4F40-8A05-ECA36C51379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73A-4F40-8A05-ECA36C51379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B73A-4F40-8A05-ECA36C51379F}"/>
              </c:ext>
            </c:extLst>
          </c:dPt>
          <c:dPt>
            <c:idx val="8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B73A-4F40-8A05-ECA36C51379F}"/>
              </c:ext>
            </c:extLst>
          </c:dPt>
          <c:dLbls>
            <c:dLbl>
              <c:idx val="1"/>
              <c:layout>
                <c:manualLayout>
                  <c:x val="-1.1071744906997344E-3"/>
                  <c:y val="-4.336478646171854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73A-4F40-8A05-ECA36C51379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B73A-4F40-8A05-ECA36C51379F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B73A-4F40-8A05-ECA36C51379F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2.2143489813994687E-3"/>
                  <c:y val="7.8602943649508719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B73A-4F40-8A05-ECA36C51379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Arial Narrow" panose="020B0606020202030204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dk1"/>
                  </a:solidFill>
                  <a:prstDash val="solid"/>
                  <a:miter lim="800000"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Лист1!$A$1:$A$9</c:f>
              <c:strCache>
                <c:ptCount val="9"/>
                <c:pt idx="0">
                  <c:v>Налог на прибыль</c:v>
                </c:pt>
                <c:pt idx="1">
                  <c:v>НДФЛ</c:v>
                </c:pt>
                <c:pt idx="2">
                  <c:v>Налог на имущество организаций</c:v>
                </c:pt>
                <c:pt idx="3">
                  <c:v>Акцизы</c:v>
                </c:pt>
                <c:pt idx="4">
                  <c:v>Налоги на совокупный доход</c:v>
                </c:pt>
                <c:pt idx="5">
                  <c:v>Транспортный налог</c:v>
                </c:pt>
                <c:pt idx="6">
                  <c:v>Налог на добычу полезных ископаемых</c:v>
                </c:pt>
                <c:pt idx="7">
                  <c:v>Прочие налоговые доходы</c:v>
                </c:pt>
                <c:pt idx="8">
                  <c:v>Неналоговые доходы</c:v>
                </c:pt>
              </c:strCache>
            </c:strRef>
          </c:cat>
          <c:val>
            <c:numRef>
              <c:f>Лист1!$B$1:$B$9</c:f>
              <c:numCache>
                <c:formatCode>0.0</c:formatCode>
                <c:ptCount val="9"/>
                <c:pt idx="0">
                  <c:v>100000000</c:v>
                </c:pt>
                <c:pt idx="1">
                  <c:v>57550704</c:v>
                </c:pt>
                <c:pt idx="2">
                  <c:v>21324212</c:v>
                </c:pt>
                <c:pt idx="3">
                  <c:v>33140300</c:v>
                </c:pt>
                <c:pt idx="4">
                  <c:v>7839456</c:v>
                </c:pt>
                <c:pt idx="5">
                  <c:v>5153389</c:v>
                </c:pt>
                <c:pt idx="6">
                  <c:v>6505</c:v>
                </c:pt>
                <c:pt idx="7">
                  <c:v>846485</c:v>
                </c:pt>
                <c:pt idx="8">
                  <c:v>7578602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B73A-4F40-8A05-ECA36C51379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52292165040485972"/>
          <c:y val="0.12833142716073159"/>
          <c:w val="0.38739721584846182"/>
          <c:h val="0.829720824675314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Roboto" panose="02000000000000000000" pitchFamily="2" charset="0"/>
              <a:cs typeface="Arial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0432444381123875E-2"/>
          <c:y val="0.22794836477425248"/>
          <c:w val="0.89865133313455914"/>
          <c:h val="0.60541744438775957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Лист1!$A$2</c:f>
              <c:strCache>
                <c:ptCount val="1"/>
              </c:strCache>
            </c:strRef>
          </c:tx>
          <c:spPr>
            <a:solidFill>
              <a:srgbClr val="39FF2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Лист1!$I$1:$M$1</c:f>
              <c:strCache>
                <c:ptCount val="4"/>
                <c:pt idx="0">
                  <c:v>2019
оценка</c:v>
                </c:pt>
                <c:pt idx="1">
                  <c:v>2020 прогноз</c:v>
                </c:pt>
                <c:pt idx="2">
                  <c:v>2021 прогноз</c:v>
                </c:pt>
                <c:pt idx="3">
                  <c:v>2022 прогноз</c:v>
                </c:pt>
              </c:strCache>
            </c:strRef>
          </c:cat>
          <c:val>
            <c:numRef>
              <c:f>Лист1!$I$2:$M$2</c:f>
              <c:numCache>
                <c:formatCode>_-* #\ ##0.0_р_._-;\-* #\ ##0.0_р_._-;_-* "-"??_р_._-;_-@_-</c:formatCode>
                <c:ptCount val="4"/>
                <c:pt idx="0">
                  <c:v>485.9</c:v>
                </c:pt>
                <c:pt idx="1">
                  <c:v>495.1</c:v>
                </c:pt>
                <c:pt idx="2" formatCode="0.0">
                  <c:v>499</c:v>
                </c:pt>
                <c:pt idx="3" formatCode="General">
                  <c:v>505.5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083-4B11-960C-73CC250CCD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axId val="-1916395248"/>
        <c:axId val="-1916397424"/>
      </c:barChart>
      <c:catAx>
        <c:axId val="-1916395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ru-RU"/>
          </a:p>
        </c:txPr>
        <c:crossAx val="-1916397424"/>
        <c:crossesAt val="200"/>
        <c:auto val="1"/>
        <c:lblAlgn val="ctr"/>
        <c:lblOffset val="100"/>
        <c:noMultiLvlLbl val="0"/>
      </c:catAx>
      <c:valAx>
        <c:axId val="-1916397424"/>
        <c:scaling>
          <c:orientation val="minMax"/>
          <c:max val="510"/>
          <c:min val="460"/>
        </c:scaling>
        <c:delete val="0"/>
        <c:axPos val="l"/>
        <c:numFmt formatCode="0" sourceLinked="0"/>
        <c:majorTickMark val="out"/>
        <c:minorTickMark val="none"/>
        <c:tickLblPos val="none"/>
        <c:spPr>
          <a:ln>
            <a:noFill/>
          </a:ln>
        </c:spPr>
        <c:crossAx val="-1916395248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400" b="1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893735685823742E-2"/>
          <c:y val="3.5287123984565599E-2"/>
          <c:w val="0.89221963362183221"/>
          <c:h val="0.75146896170008259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Arial Narrow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2018г.</c:v>
                </c:pt>
                <c:pt idx="1">
                  <c:v>2019г.</c:v>
                </c:pt>
                <c:pt idx="2">
                  <c:v>2020г</c:v>
                </c:pt>
                <c:pt idx="3">
                  <c:v>2021г</c:v>
                </c:pt>
                <c:pt idx="4">
                  <c:v>2022г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103.7</c:v>
                </c:pt>
                <c:pt idx="1">
                  <c:v>111.1</c:v>
                </c:pt>
                <c:pt idx="2">
                  <c:v>100</c:v>
                </c:pt>
                <c:pt idx="3">
                  <c:v>100.8</c:v>
                </c:pt>
                <c:pt idx="4">
                  <c:v>103.8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B07-4406-85CC-99175680E8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1970807312"/>
        <c:axId val="-1970807856"/>
      </c:barChart>
      <c:catAx>
        <c:axId val="-197080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none" spc="0" normalizeH="0" baseline="0">
                <a:solidFill>
                  <a:schemeClr val="accent4"/>
                </a:solidFill>
                <a:latin typeface="Arial Narrow" pitchFamily="34" charset="0"/>
                <a:ea typeface="+mn-ea"/>
                <a:cs typeface="+mn-cs"/>
              </a:defRPr>
            </a:pPr>
            <a:endParaRPr lang="ru-RU"/>
          </a:p>
        </c:txPr>
        <c:crossAx val="-1970807856"/>
        <c:crosses val="autoZero"/>
        <c:auto val="1"/>
        <c:lblAlgn val="ctr"/>
        <c:lblOffset val="100"/>
        <c:noMultiLvlLbl val="0"/>
      </c:catAx>
      <c:valAx>
        <c:axId val="-19708078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accent4"/>
                </a:solidFill>
                <a:latin typeface="Arial Narrow" pitchFamily="34" charset="0"/>
                <a:ea typeface="+mn-ea"/>
                <a:cs typeface="+mn-cs"/>
              </a:defRPr>
            </a:pPr>
            <a:endParaRPr lang="ru-RU"/>
          </a:p>
        </c:txPr>
        <c:crossAx val="-1970807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086551404280851E-2"/>
          <c:y val="6.6480095648377827E-2"/>
          <c:w val="0.45786407733134343"/>
          <c:h val="0.9449230836768850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05D-4B4E-97F5-4A19E489E50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05D-4B4E-97F5-4A19E489E500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05D-4B4E-97F5-4A19E489E500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05D-4B4E-97F5-4A19E489E50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05D-4B4E-97F5-4A19E489E50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05D-4B4E-97F5-4A19E489E50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05D-4B4E-97F5-4A19E489E500}"/>
              </c:ext>
            </c:extLst>
          </c:dPt>
          <c:dPt>
            <c:idx val="7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05D-4B4E-97F5-4A19E489E500}"/>
              </c:ext>
            </c:extLst>
          </c:dPt>
          <c:dPt>
            <c:idx val="8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005D-4B4E-97F5-4A19E489E500}"/>
              </c:ext>
            </c:extLst>
          </c:dPt>
          <c:dPt>
            <c:idx val="9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005D-4B4E-97F5-4A19E489E500}"/>
              </c:ext>
            </c:extLst>
          </c:dPt>
          <c:dPt>
            <c:idx val="1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005D-4B4E-97F5-4A19E489E500}"/>
              </c:ext>
            </c:extLst>
          </c:dPt>
          <c:dPt>
            <c:idx val="1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59%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5358724534986716E-3"/>
                  <c:y val="-3.488645852593529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05D-4B4E-97F5-4A19E489E50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6430469441984058E-3"/>
                  <c:y val="-2.25052998085981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05D-4B4E-97F5-4A19E489E50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5358724534986812E-3"/>
                  <c:y val="-6.504717969257780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005D-4B4E-97F5-4A19E489E50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0836553147862615E-3"/>
                  <c:y val="-3.252358984628890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005D-4B4E-97F5-4A19E489E500}"/>
                </c:ext>
                <c:ext xmlns:c15="http://schemas.microsoft.com/office/drawing/2012/chart" uri="{CE6537A1-D6FC-4f65-9D91-7224C49458BB}">
                  <c15:layout>
                    <c:manualLayout>
                      <c:w val="3.8131089459698841E-2"/>
                      <c:h val="6.8386268250130139E-2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-2.0619599255141821E-3"/>
                  <c:y val="-2.168239323086006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9.6324180690876879E-2"/>
                  <c:y val="-3.39057997328797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accent4"/>
                      </a:solidFill>
                      <a:latin typeface="Arial Narrow" panose="020B0606020202030204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005D-4B4E-97F5-4A19E489E50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10296722763507529"/>
                  <c:y val="-8.0224854954179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accent4"/>
                      </a:solidFill>
                      <a:latin typeface="Arial Narrow" panose="020B0606020202030204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005D-4B4E-97F5-4A19E489E50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9.3002657218777679E-2"/>
                  <c:y val="-0.11925316276972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accent4"/>
                      </a:solidFill>
                      <a:latin typeface="Arial Narrow" panose="020B0606020202030204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005D-4B4E-97F5-4A19E489E50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5.8680248007085926E-2"/>
                  <c:y val="-0.1474402739698430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accent4"/>
                      </a:solidFill>
                      <a:latin typeface="Arial Narrow" panose="020B0606020202030204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mtClean="0"/>
                      <a:t>12%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Arial Narrow" panose="020B0606020202030204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dk1"/>
                  </a:solidFill>
                  <a:prstDash val="solid"/>
                  <a:miter lim="800000"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Лист1!$A$1:$A$12</c:f>
              <c:strCache>
                <c:ptCount val="12"/>
                <c:pt idx="0">
                  <c:v>Нефтедобыча, газ и их обслуживание</c:v>
                </c:pt>
                <c:pt idx="1">
                  <c:v>Химическое и нефтехимическое производство</c:v>
                </c:pt>
                <c:pt idx="2">
                  <c:v>Торговля и общепит</c:v>
                </c:pt>
                <c:pt idx="3">
                  <c:v>Кредитные организации</c:v>
                </c:pt>
                <c:pt idx="4">
                  <c:v>Транспорт</c:v>
                </c:pt>
                <c:pt idx="5">
                  <c:v>Другие производства</c:v>
                </c:pt>
                <c:pt idx="6">
                  <c:v>Машиностроение</c:v>
                </c:pt>
                <c:pt idx="7">
                  <c:v>Энергетика</c:v>
                </c:pt>
                <c:pt idx="8">
                  <c:v>Производство радио, оптических и измерительных приборов</c:v>
                </c:pt>
                <c:pt idx="9">
                  <c:v>Связь и информатизация</c:v>
                </c:pt>
                <c:pt idx="10">
                  <c:v>Проектные, научные организации и ВУЗы</c:v>
                </c:pt>
                <c:pt idx="11">
                  <c:v>Другие отрасли</c:v>
                </c:pt>
              </c:strCache>
            </c:strRef>
          </c:cat>
          <c:val>
            <c:numRef>
              <c:f>Лист1!$B$1:$B$12</c:f>
              <c:numCache>
                <c:formatCode>General</c:formatCode>
                <c:ptCount val="12"/>
                <c:pt idx="0">
                  <c:v>54986.6</c:v>
                </c:pt>
                <c:pt idx="1">
                  <c:v>9052.6</c:v>
                </c:pt>
                <c:pt idx="2">
                  <c:v>4688.5</c:v>
                </c:pt>
                <c:pt idx="3">
                  <c:v>3242.8</c:v>
                </c:pt>
                <c:pt idx="4">
                  <c:v>2541.3000000000002</c:v>
                </c:pt>
                <c:pt idx="5">
                  <c:v>2491.8000000000002</c:v>
                </c:pt>
                <c:pt idx="6">
                  <c:v>2080.9</c:v>
                </c:pt>
                <c:pt idx="7">
                  <c:v>1763</c:v>
                </c:pt>
                <c:pt idx="8">
                  <c:v>1204.3</c:v>
                </c:pt>
                <c:pt idx="9">
                  <c:v>1132.9000000000001</c:v>
                </c:pt>
                <c:pt idx="10">
                  <c:v>630.4</c:v>
                </c:pt>
                <c:pt idx="11">
                  <c:v>14441.1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005D-4B4E-97F5-4A19E489E50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2845752285835834"/>
          <c:y val="2.6424178975693012E-2"/>
          <c:w val="0.45936355774394455"/>
          <c:h val="0.973575821024306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Roboto" panose="02000000000000000000" pitchFamily="2" charset="0"/>
              <a:cs typeface="Arial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6588643632660676E-2"/>
          <c:y val="4.6571687845033155E-2"/>
          <c:w val="0.86831578173629931"/>
          <c:h val="0.7814074215922602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rgbClr val="0081C5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543.79999999999995</c:v>
                </c:pt>
                <c:pt idx="1">
                  <c:v>576.29999999999995</c:v>
                </c:pt>
                <c:pt idx="2">
                  <c:v>614.9</c:v>
                </c:pt>
                <c:pt idx="3">
                  <c:v>659.8</c:v>
                </c:pt>
                <c:pt idx="4">
                  <c:v>712.1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1970811120"/>
        <c:axId val="-1970805680"/>
      </c:barChart>
      <c:catAx>
        <c:axId val="-197081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400" b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-1970805680"/>
        <c:crosses val="autoZero"/>
        <c:auto val="1"/>
        <c:lblAlgn val="ctr"/>
        <c:lblOffset val="100"/>
        <c:noMultiLvlLbl val="0"/>
      </c:catAx>
      <c:valAx>
        <c:axId val="-1970805680"/>
        <c:scaling>
          <c:orientation val="minMax"/>
          <c:min val="0"/>
        </c:scaling>
        <c:delete val="0"/>
        <c:axPos val="l"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-1970811120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893735685823742E-2"/>
          <c:y val="3.5287123984565599E-2"/>
          <c:w val="0.89221963362183221"/>
          <c:h val="0.68320325900032286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Лист1!$B$1</c:f>
              <c:strCache>
                <c:ptCount val="1"/>
                <c:pt idx="0">
                  <c:v>Бюджет Республики Татарстан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Arial Narrow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</c:v>
                </c:pt>
                <c:pt idx="1">
                  <c:v>2019г</c:v>
                </c:pt>
                <c:pt idx="2">
                  <c:v>2020г.</c:v>
                </c:pt>
                <c:pt idx="3">
                  <c:v>2021г.</c:v>
                </c:pt>
                <c:pt idx="4">
                  <c:v>2022г.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52.5</c:v>
                </c:pt>
                <c:pt idx="1">
                  <c:v>55.5</c:v>
                </c:pt>
                <c:pt idx="2">
                  <c:v>57.5</c:v>
                </c:pt>
                <c:pt idx="3">
                  <c:v>59.3</c:v>
                </c:pt>
                <c:pt idx="4">
                  <c:v>61.1</c:v>
                </c:pt>
              </c:numCache>
            </c:numRef>
          </c:val>
        </c:ser>
        <c:ser>
          <c:idx val="0"/>
          <c:order val="1"/>
          <c:tx>
            <c:strRef>
              <c:f>Лист1!$C$1</c:f>
              <c:strCache>
                <c:ptCount val="1"/>
                <c:pt idx="0">
                  <c:v>Местные бюджеты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Arial Narrow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</c:v>
                </c:pt>
                <c:pt idx="1">
                  <c:v>2019г</c:v>
                </c:pt>
                <c:pt idx="2">
                  <c:v>2020г.</c:v>
                </c:pt>
                <c:pt idx="3">
                  <c:v>2021г.</c:v>
                </c:pt>
                <c:pt idx="4">
                  <c:v>2022г.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23</c:v>
                </c:pt>
                <c:pt idx="1">
                  <c:v>26.2</c:v>
                </c:pt>
                <c:pt idx="2">
                  <c:v>24.599999999999994</c:v>
                </c:pt>
                <c:pt idx="3">
                  <c:v>25.3</c:v>
                </c:pt>
                <c:pt idx="4">
                  <c:v>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1970800784"/>
        <c:axId val="-1970797520"/>
      </c:barChart>
      <c:catAx>
        <c:axId val="-197080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none" spc="0" normalizeH="0" baseline="0">
                <a:solidFill>
                  <a:schemeClr val="accent4"/>
                </a:solidFill>
                <a:latin typeface="Arial Narrow" pitchFamily="34" charset="0"/>
                <a:ea typeface="+mn-ea"/>
                <a:cs typeface="+mn-cs"/>
              </a:defRPr>
            </a:pPr>
            <a:endParaRPr lang="ru-RU"/>
          </a:p>
        </c:txPr>
        <c:crossAx val="-1970797520"/>
        <c:crosses val="autoZero"/>
        <c:auto val="1"/>
        <c:lblAlgn val="ctr"/>
        <c:lblOffset val="100"/>
        <c:noMultiLvlLbl val="0"/>
      </c:catAx>
      <c:valAx>
        <c:axId val="-1970797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accent4"/>
                </a:solidFill>
                <a:latin typeface="Arial Narrow" pitchFamily="34" charset="0"/>
                <a:ea typeface="+mn-ea"/>
                <a:cs typeface="+mn-cs"/>
              </a:defRPr>
            </a:pPr>
            <a:endParaRPr lang="ru-RU"/>
          </a:p>
        </c:txPr>
        <c:crossAx val="-1970800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640089572585827E-2"/>
          <c:y val="0.9033927694238022"/>
          <c:w val="0.96426642444578015"/>
          <c:h val="9.51986204337916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accent4"/>
              </a:solidFill>
              <a:latin typeface="Arial Narrow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5597935926741003E-2"/>
          <c:y val="7.4874240414918719E-2"/>
          <c:w val="0.83283599196588409"/>
          <c:h val="0.64364874951296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РТ, инвестиции в основной капитал, млрд рублей</c:v>
                </c:pt>
              </c:strCache>
            </c:strRef>
          </c:tx>
          <c:spPr>
            <a:solidFill>
              <a:srgbClr val="0081C5"/>
            </a:solidFill>
            <a:ln w="34925">
              <a:noFill/>
              <a:prstDash val="sysDash"/>
            </a:ln>
            <a:scene3d>
              <a:camera prst="orthographicFront"/>
              <a:lightRig rig="threePt" dir="t"/>
            </a:scene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</c:v>
                </c:pt>
                <c:pt idx="1">
                  <c:v>2019
</c:v>
                </c:pt>
                <c:pt idx="2">
                  <c:v>2020
прогноз</c:v>
                </c:pt>
                <c:pt idx="3">
                  <c:v>2021
прогноз</c:v>
                </c:pt>
                <c:pt idx="4">
                  <c:v>2022
прогноз</c:v>
                </c:pt>
              </c:strCache>
            </c:strRef>
          </c:cat>
          <c:val>
            <c:numRef>
              <c:f>Лист1!$B$2:$B$6</c:f>
              <c:numCache>
                <c:formatCode>_-* #\ ##0.0_р_._-;\-* #\ ##0.0_р_._-;_-* "-"??_р_._-;_-@_-</c:formatCode>
                <c:ptCount val="5"/>
                <c:pt idx="0">
                  <c:v>629.73099999999999</c:v>
                </c:pt>
                <c:pt idx="1">
                  <c:v>647.75199999999995</c:v>
                </c:pt>
                <c:pt idx="2">
                  <c:v>684.44100000000003</c:v>
                </c:pt>
                <c:pt idx="3">
                  <c:v>725.32799999999997</c:v>
                </c:pt>
                <c:pt idx="4">
                  <c:v>769.41200000000003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4"/>
        <c:overlap val="-8"/>
        <c:axId val="-1970812208"/>
        <c:axId val="-1970811664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РТ, в сопоставимых ценах, в % к предыдущему году</c:v>
                </c:pt>
              </c:strCache>
            </c:strRef>
          </c:tx>
          <c:spPr>
            <a:ln>
              <a:solidFill>
                <a:srgbClr val="339966"/>
              </a:solidFill>
            </a:ln>
          </c:spPr>
          <c:marker>
            <c:symbol val="diamond"/>
            <c:size val="7"/>
            <c:spPr>
              <a:solidFill>
                <a:srgbClr val="339966"/>
              </a:solidFill>
              <a:ln>
                <a:noFill/>
              </a:ln>
            </c:spPr>
          </c:marker>
          <c:dLbls>
            <c:dLbl>
              <c:idx val="0"/>
              <c:layout>
                <c:manualLayout>
                  <c:x val="-4.4757302717628282E-2"/>
                  <c:y val="-3.2842261781720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9222613929895818E-2"/>
                  <c:y val="-4.59682798232776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3268865646872386E-2"/>
                  <c:y val="-5.03436191704632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0711051000651652E-2"/>
                  <c:y val="-4.59682798232776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9641673425186718E-2"/>
                  <c:y val="-4.37806101496848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6664799283675009E-2"/>
                  <c:y val="-4.96234681718752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</c:spPr>
            <c:txPr>
              <a:bodyPr/>
              <a:lstStyle/>
              <a:p>
                <a:pPr>
                  <a:defRPr sz="2400" b="1">
                    <a:solidFill>
                      <a:schemeClr val="accent2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</c:v>
                </c:pt>
                <c:pt idx="1">
                  <c:v>2019
</c:v>
                </c:pt>
                <c:pt idx="2">
                  <c:v>2020
прогноз</c:v>
                </c:pt>
                <c:pt idx="3">
                  <c:v>2021
прогноз</c:v>
                </c:pt>
                <c:pt idx="4">
                  <c:v>2022
прогноз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96.5</c:v>
                </c:pt>
                <c:pt idx="1">
                  <c:v>100.5</c:v>
                </c:pt>
                <c:pt idx="2">
                  <c:v>101.6</c:v>
                </c:pt>
                <c:pt idx="3" formatCode="General">
                  <c:v>101.8</c:v>
                </c:pt>
                <c:pt idx="4" formatCode="General">
                  <c:v>101.9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22034912"/>
        <c:axId val="-122035456"/>
      </c:lineChart>
      <c:catAx>
        <c:axId val="-1970812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-1970811664"/>
        <c:crosses val="autoZero"/>
        <c:auto val="1"/>
        <c:lblAlgn val="ctr"/>
        <c:lblOffset val="100"/>
        <c:noMultiLvlLbl val="0"/>
      </c:catAx>
      <c:valAx>
        <c:axId val="-1970811664"/>
        <c:scaling>
          <c:orientation val="minMax"/>
          <c:max val="1000"/>
          <c:min val="150"/>
        </c:scaling>
        <c:delete val="0"/>
        <c:axPos val="l"/>
        <c:majorGridlines>
          <c:spPr>
            <a:ln>
              <a:noFill/>
              <a:prstDash val="sysDash"/>
            </a:ln>
          </c:spPr>
        </c:majorGridlines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-1970812208"/>
        <c:crosses val="autoZero"/>
        <c:crossBetween val="between"/>
        <c:majorUnit val="150"/>
      </c:valAx>
      <c:valAx>
        <c:axId val="-122035456"/>
        <c:scaling>
          <c:orientation val="minMax"/>
          <c:max val="105"/>
          <c:min val="70"/>
        </c:scaling>
        <c:delete val="0"/>
        <c:axPos val="r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-122034912"/>
        <c:crosses val="max"/>
        <c:crossBetween val="between"/>
        <c:majorUnit val="10"/>
      </c:valAx>
      <c:catAx>
        <c:axId val="-122034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-122035456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3.7140554122827962E-2"/>
          <c:y val="0.84753926778881106"/>
          <c:w val="0.85162415440366446"/>
          <c:h val="0.14839914906574173"/>
        </c:manualLayout>
      </c:layout>
      <c:overlay val="0"/>
      <c:txPr>
        <a:bodyPr/>
        <a:lstStyle/>
        <a:p>
          <a:pPr>
            <a:defRPr sz="2000">
              <a:latin typeface="Arial Narrow" panose="020B060602020203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893735685823742E-2"/>
          <c:y val="3.5287123984565599E-2"/>
          <c:w val="0.89221963362183221"/>
          <c:h val="0.845161563541863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A568D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Arial Narrow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2018г</c:v>
                </c:pt>
                <c:pt idx="1">
                  <c:v>2019г.</c:v>
                </c:pt>
                <c:pt idx="2">
                  <c:v>2020г.</c:v>
                </c:pt>
                <c:pt idx="3">
                  <c:v>2021г.</c:v>
                </c:pt>
                <c:pt idx="4">
                  <c:v>2022г.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26.5</c:v>
                </c:pt>
                <c:pt idx="1">
                  <c:v>24.5</c:v>
                </c:pt>
                <c:pt idx="2">
                  <c:v>21.3</c:v>
                </c:pt>
                <c:pt idx="3">
                  <c:v>22</c:v>
                </c:pt>
                <c:pt idx="4">
                  <c:v>22.1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1730758400"/>
        <c:axId val="-1730748064"/>
      </c:barChart>
      <c:catAx>
        <c:axId val="-1730758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cap="none" spc="0" normalizeH="0" baseline="0">
                <a:solidFill>
                  <a:schemeClr val="accent4"/>
                </a:solidFill>
                <a:latin typeface="Arial Narrow" pitchFamily="34" charset="0"/>
                <a:ea typeface="+mn-ea"/>
                <a:cs typeface="+mn-cs"/>
              </a:defRPr>
            </a:pPr>
            <a:endParaRPr lang="ru-RU"/>
          </a:p>
        </c:txPr>
        <c:crossAx val="-1730748064"/>
        <c:crosses val="autoZero"/>
        <c:auto val="1"/>
        <c:lblAlgn val="ctr"/>
        <c:lblOffset val="100"/>
        <c:noMultiLvlLbl val="0"/>
      </c:catAx>
      <c:valAx>
        <c:axId val="-173074806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accent4"/>
                </a:solidFill>
                <a:latin typeface="Arial Narrow" pitchFamily="34" charset="0"/>
                <a:ea typeface="+mn-ea"/>
                <a:cs typeface="+mn-cs"/>
              </a:defRPr>
            </a:pPr>
            <a:endParaRPr lang="ru-RU"/>
          </a:p>
        </c:txPr>
        <c:crossAx val="-173075840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263805699993421E-2"/>
          <c:y val="3.9690762254431869E-3"/>
          <c:w val="0.28612222235519147"/>
          <c:h val="0.9826342747349097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39FF29"/>
            </a:solidFill>
          </c:spPr>
          <c:dPt>
            <c:idx val="0"/>
            <c:bubble3D val="0"/>
            <c:spPr>
              <a:solidFill>
                <a:srgbClr val="39FF2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1073318753253594"/>
                  <c:y val="-0.2761836589308710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3818130957438522E-2"/>
                  <c:y val="0.1837531166945228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 республиканский бюджет</c:v>
                </c:pt>
                <c:pt idx="1">
                  <c:v>в местные бюджеты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849502063350544"/>
          <c:y val="0.24172192234978213"/>
          <c:w val="0.45763898446054696"/>
          <c:h val="0.551668630298380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585222794892004E-2"/>
          <c:y val="6.8367317496991362E-2"/>
          <c:w val="0.45786407733134343"/>
          <c:h val="0.9449230836768850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05D-4B4E-97F5-4A19E489E50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05D-4B4E-97F5-4A19E489E500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05D-4B4E-97F5-4A19E489E500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05D-4B4E-97F5-4A19E489E50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05D-4B4E-97F5-4A19E489E50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05D-4B4E-97F5-4A19E489E50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05D-4B4E-97F5-4A19E489E500}"/>
              </c:ext>
            </c:extLst>
          </c:dPt>
          <c:dPt>
            <c:idx val="7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05D-4B4E-97F5-4A19E489E500}"/>
              </c:ext>
            </c:extLst>
          </c:dPt>
          <c:dPt>
            <c:idx val="8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005D-4B4E-97F5-4A19E489E500}"/>
              </c:ext>
            </c:extLst>
          </c:dPt>
          <c:dPt>
            <c:idx val="9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005D-4B4E-97F5-4A19E489E500}"/>
              </c:ext>
            </c:extLst>
          </c:dPt>
          <c:dPt>
            <c:idx val="1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005D-4B4E-97F5-4A19E489E500}"/>
              </c:ext>
            </c:extLst>
          </c:dPt>
          <c:dPt>
            <c:idx val="1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dLbl>
              <c:idx val="2"/>
              <c:layout>
                <c:manualLayout>
                  <c:x val="-5.5358724534986716E-3"/>
                  <c:y val="-3.488645852593529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05D-4B4E-97F5-4A19E489E50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6430469441984058E-3"/>
                  <c:y val="-2.25052998085981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05D-4B4E-97F5-4A19E489E50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5358724534986812E-3"/>
                  <c:y val="-6.504717969257780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005D-4B4E-97F5-4A19E489E50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0836553147862615E-3"/>
                  <c:y val="-3.252358984628890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005D-4B4E-97F5-4A19E489E500}"/>
                </c:ext>
                <c:ext xmlns:c15="http://schemas.microsoft.com/office/drawing/2012/chart" uri="{CE6537A1-D6FC-4f65-9D91-7224C49458BB}">
                  <c15:layout>
                    <c:manualLayout>
                      <c:w val="3.8131089459698841E-2"/>
                      <c:h val="6.8386268250130139E-2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-2.0619599255141821E-3"/>
                  <c:y val="-2.168239323086006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2143489813994687E-3"/>
                  <c:y val="-3.550449209676766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005D-4B4E-97F5-4A19E489E50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005D-4B4E-97F5-4A19E489E500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005D-4B4E-97F5-4A19E489E500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Arial Narrow" panose="020B0606020202030204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dk1"/>
                  </a:solidFill>
                  <a:prstDash val="solid"/>
                  <a:miter lim="800000"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Лист1!$A$1:$A$13</c:f>
              <c:strCache>
                <c:ptCount val="13"/>
                <c:pt idx="0">
                  <c:v>Образование</c:v>
                </c:pt>
                <c:pt idx="1">
                  <c:v>Национальная экономика</c:v>
                </c:pt>
                <c:pt idx="2">
                  <c:v>Социальная политика</c:v>
                </c:pt>
                <c:pt idx="3">
                  <c:v>Здравоохранение</c:v>
                </c:pt>
                <c:pt idx="4">
                  <c:v>Общегосударственные вопросы</c:v>
                </c:pt>
                <c:pt idx="5">
                  <c:v>Жилищно-коммунальное хозяйство</c:v>
                </c:pt>
                <c:pt idx="6">
                  <c:v>Культура, кинематография</c:v>
                </c:pt>
                <c:pt idx="7">
                  <c:v>Физическая культура и спорт</c:v>
                </c:pt>
                <c:pt idx="8">
                  <c:v>Национальная безопасность и правоохранительная деятельность</c:v>
                </c:pt>
                <c:pt idx="9">
                  <c:v>Охрана окружающей среды</c:v>
                </c:pt>
                <c:pt idx="10">
                  <c:v>Средства массовой информации</c:v>
                </c:pt>
                <c:pt idx="11">
                  <c:v>Обслуживание государственного и муниципального долга</c:v>
                </c:pt>
                <c:pt idx="12">
                  <c:v>Национальная оборона</c:v>
                </c:pt>
              </c:strCache>
            </c:strRef>
          </c:cat>
          <c:val>
            <c:numRef>
              <c:f>Лист1!$B$1:$B$13</c:f>
              <c:numCache>
                <c:formatCode>#,##0.00</c:formatCode>
                <c:ptCount val="13"/>
                <c:pt idx="0">
                  <c:v>96542148</c:v>
                </c:pt>
                <c:pt idx="1">
                  <c:v>56176202.700000003</c:v>
                </c:pt>
                <c:pt idx="2">
                  <c:v>49059563.200000003</c:v>
                </c:pt>
                <c:pt idx="3">
                  <c:v>29978070.199999999</c:v>
                </c:pt>
                <c:pt idx="4">
                  <c:v>26883387.899999999</c:v>
                </c:pt>
                <c:pt idx="5">
                  <c:v>26604832</c:v>
                </c:pt>
                <c:pt idx="6">
                  <c:v>14716911.6</c:v>
                </c:pt>
                <c:pt idx="7">
                  <c:v>12164895</c:v>
                </c:pt>
                <c:pt idx="8">
                  <c:v>2102437.7000000002</c:v>
                </c:pt>
                <c:pt idx="9">
                  <c:v>1964206.1</c:v>
                </c:pt>
                <c:pt idx="10">
                  <c:v>1545800.6</c:v>
                </c:pt>
                <c:pt idx="11">
                  <c:v>504791.8</c:v>
                </c:pt>
                <c:pt idx="12">
                  <c:v>123094.9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005D-4B4E-97F5-4A19E489E50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2845752285835834"/>
          <c:y val="2.6424178975693012E-2"/>
          <c:w val="0.45936355774394455"/>
          <c:h val="0.973575821024306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Roboto" panose="02000000000000000000" pitchFamily="2" charset="0"/>
              <a:cs typeface="Arial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585222794892004E-2"/>
          <c:y val="6.8367317496991362E-2"/>
          <c:w val="0.45786407733134343"/>
          <c:h val="0.9449230836768850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05D-4B4E-97F5-4A19E489E50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05D-4B4E-97F5-4A19E489E500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05D-4B4E-97F5-4A19E489E500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05D-4B4E-97F5-4A19E489E50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05D-4B4E-97F5-4A19E489E50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05D-4B4E-97F5-4A19E489E50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05D-4B4E-97F5-4A19E489E500}"/>
              </c:ext>
            </c:extLst>
          </c:dPt>
          <c:dPt>
            <c:idx val="7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05D-4B4E-97F5-4A19E489E500}"/>
              </c:ext>
            </c:extLst>
          </c:dPt>
          <c:dPt>
            <c:idx val="8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005D-4B4E-97F5-4A19E489E500}"/>
              </c:ext>
            </c:extLst>
          </c:dPt>
          <c:dPt>
            <c:idx val="9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005D-4B4E-97F5-4A19E489E500}"/>
              </c:ext>
            </c:extLst>
          </c:dPt>
          <c:dPt>
            <c:idx val="1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005D-4B4E-97F5-4A19E489E500}"/>
              </c:ext>
            </c:extLst>
          </c:dPt>
          <c:dPt>
            <c:idx val="1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dLbl>
              <c:idx val="8"/>
              <c:layout>
                <c:manualLayout>
                  <c:x val="2.214348981399428E-3"/>
                  <c:y val="0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dk1"/>
                  </a:solidFill>
                  <a:prstDash val="solid"/>
                  <a:miter lim="800000"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Лист1!$A$1:$A$14</c:f>
              <c:strCache>
                <c:ptCount val="14"/>
                <c:pt idx="0">
                  <c:v>Образование</c:v>
                </c:pt>
                <c:pt idx="1">
                  <c:v>Национальная экономика</c:v>
                </c:pt>
                <c:pt idx="2">
                  <c:v>Социальная политика</c:v>
                </c:pt>
                <c:pt idx="3">
                  <c:v>Здравоохранение</c:v>
                </c:pt>
                <c:pt idx="4">
                  <c:v>Общегосударственные вопросы</c:v>
                </c:pt>
                <c:pt idx="5">
                  <c:v>Жилищно-коммунальное хозяйство</c:v>
                </c:pt>
                <c:pt idx="6">
                  <c:v>Межбюджетные трансферты</c:v>
                </c:pt>
                <c:pt idx="7">
                  <c:v>Культура, кинематография</c:v>
                </c:pt>
                <c:pt idx="8">
                  <c:v>Физическая культура и спорт</c:v>
                </c:pt>
                <c:pt idx="9">
                  <c:v>Охрана окружающей среды</c:v>
                </c:pt>
                <c:pt idx="10">
                  <c:v>Национальная безопасность и правоохранительная деятельность</c:v>
                </c:pt>
                <c:pt idx="11">
                  <c:v>Средства массовой информации</c:v>
                </c:pt>
                <c:pt idx="12">
                  <c:v>Национальная оборона</c:v>
                </c:pt>
                <c:pt idx="13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Лист1!$B$1:$B$14</c:f>
              <c:numCache>
                <c:formatCode>#,##0.00</c:formatCode>
                <c:ptCount val="14"/>
                <c:pt idx="0">
                  <c:v>67109279</c:v>
                </c:pt>
                <c:pt idx="1">
                  <c:v>54778761</c:v>
                </c:pt>
                <c:pt idx="2">
                  <c:v>48254154</c:v>
                </c:pt>
                <c:pt idx="3">
                  <c:v>29978070</c:v>
                </c:pt>
                <c:pt idx="4">
                  <c:v>20992097</c:v>
                </c:pt>
                <c:pt idx="5">
                  <c:v>18471222</c:v>
                </c:pt>
                <c:pt idx="6">
                  <c:v>11289556</c:v>
                </c:pt>
                <c:pt idx="7">
                  <c:v>9199834</c:v>
                </c:pt>
                <c:pt idx="8">
                  <c:v>8012431</c:v>
                </c:pt>
                <c:pt idx="9">
                  <c:v>1758909</c:v>
                </c:pt>
                <c:pt idx="10">
                  <c:v>1610818</c:v>
                </c:pt>
                <c:pt idx="11">
                  <c:v>1545796</c:v>
                </c:pt>
                <c:pt idx="12">
                  <c:v>123094.9</c:v>
                </c:pt>
                <c:pt idx="13" formatCode="0.00">
                  <c:v>89166.8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005D-4B4E-97F5-4A19E489E5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0742120753506348"/>
          <c:y val="2.6424178975693012E-2"/>
          <c:w val="0.48039987306723947"/>
          <c:h val="0.973575821024306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Roboto" panose="02000000000000000000" pitchFamily="2" charset="0"/>
              <a:cs typeface="Arial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596529600466612"/>
          <c:y val="3.0594405594405596E-2"/>
          <c:w val="0.73433172225423049"/>
          <c:h val="0.891258250347383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Темп роста налоговых и неналоговых доходов в 1 кв. 2018г. к 1 кв. 2017г. ,%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28790363616104597"/>
                  <c:y val="-2.931461420891977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t" anchorCtr="0">
                  <a:spAutoFit/>
                </a:bodyPr>
                <a:lstStyle/>
                <a:p>
                  <a:pPr algn="ctr">
                    <a:defRPr sz="2400" b="1" i="0" u="none" strike="noStrike" kern="1200" baseline="0">
                      <a:solidFill>
                        <a:schemeClr val="bg1"/>
                      </a:solidFill>
                      <a:latin typeface="Arial Narrow" panose="020B060602020203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 algn="r">
                  <a:defRPr sz="24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г.</c:v>
                </c:pt>
                <c:pt idx="1">
                  <c:v>2021 г.</c:v>
                </c:pt>
                <c:pt idx="2">
                  <c:v>2020 г.</c:v>
                </c:pt>
                <c:pt idx="3">
                  <c:v>2019 г.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70.3</c:v>
                </c:pt>
                <c:pt idx="1">
                  <c:v>70.099999999999994</c:v>
                </c:pt>
                <c:pt idx="2">
                  <c:v>70.099999999999994</c:v>
                </c:pt>
                <c:pt idx="3">
                  <c:v>69.5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axId val="-1730751328"/>
        <c:axId val="-1730755680"/>
      </c:barChart>
      <c:catAx>
        <c:axId val="-17307513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accent4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1730755680"/>
        <c:crosses val="autoZero"/>
        <c:auto val="1"/>
        <c:lblAlgn val="ctr"/>
        <c:lblOffset val="100"/>
        <c:noMultiLvlLbl val="0"/>
      </c:catAx>
      <c:valAx>
        <c:axId val="-1730755680"/>
        <c:scaling>
          <c:orientation val="minMax"/>
          <c:max val="1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accent4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1730751328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481122643221337"/>
          <c:y val="0.17394298801297964"/>
          <c:w val="0.88276220330118016"/>
          <c:h val="0.69758682603347077"/>
        </c:manualLayout>
      </c:layout>
      <c:lineChart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spPr>
            <a:ln w="50800">
              <a:solidFill>
                <a:srgbClr val="0081C5"/>
              </a:solidFill>
            </a:ln>
          </c:spPr>
          <c:marker>
            <c:symbol val="circle"/>
            <c:size val="11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tx2"/>
                        </a:solidFill>
                      </a:rPr>
                      <a:t>123,7</a:t>
                    </a:r>
                    <a:endParaRPr lang="en-US">
                      <a:solidFill>
                        <a:schemeClr val="tx2"/>
                      </a:solidFill>
                    </a:endParaRP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tx2"/>
                        </a:solidFill>
                      </a:rPr>
                      <a:t>132,8</a:t>
                    </a:r>
                    <a:endParaRPr lang="en-US" dirty="0">
                      <a:solidFill>
                        <a:schemeClr val="tx2"/>
                      </a:solidFill>
                    </a:endParaRP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tx2"/>
                        </a:solidFill>
                      </a:rPr>
                      <a:t>140,9</a:t>
                    </a:r>
                    <a:endParaRPr lang="en-US" dirty="0">
                      <a:solidFill>
                        <a:schemeClr val="tx2"/>
                      </a:solidFill>
                    </a:endParaRP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tx2"/>
                        </a:solidFill>
                      </a:rPr>
                      <a:t>149,6</a:t>
                    </a:r>
                    <a:endParaRPr lang="en-US" dirty="0">
                      <a:solidFill>
                        <a:schemeClr val="tx2"/>
                      </a:solidFill>
                    </a:endParaRP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1">
                    <a:solidFill>
                      <a:schemeClr val="tx2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2012г.</c:v>
                </c:pt>
                <c:pt idx="1">
                  <c:v>2016г.</c:v>
                </c:pt>
                <c:pt idx="2">
                  <c:v>2017г.</c:v>
                </c:pt>
                <c:pt idx="3">
                  <c:v>2018г.</c:v>
                </c:pt>
                <c:pt idx="4">
                  <c:v>2019г.</c:v>
                </c:pt>
                <c:pt idx="5">
                  <c:v>2020г.</c:v>
                </c:pt>
                <c:pt idx="6">
                  <c:v>2021г.</c:v>
                </c:pt>
                <c:pt idx="7">
                  <c:v>2022г.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57</c:v>
                </c:pt>
                <c:pt idx="1">
                  <c:v>90.1</c:v>
                </c:pt>
                <c:pt idx="2">
                  <c:v>97.3</c:v>
                </c:pt>
                <c:pt idx="3">
                  <c:v>116.2</c:v>
                </c:pt>
                <c:pt idx="4">
                  <c:v>124.1</c:v>
                </c:pt>
                <c:pt idx="5">
                  <c:v>133.19999999999999</c:v>
                </c:pt>
                <c:pt idx="6">
                  <c:v>142.1</c:v>
                </c:pt>
                <c:pt idx="7">
                  <c:v>151.6</c:v>
                </c:pt>
              </c:numCache>
            </c:numRef>
          </c:val>
          <c:smooth val="1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19050">
              <a:solidFill>
                <a:srgbClr val="1F497D"/>
              </a:solidFill>
              <a:prstDash val="sysDash"/>
            </a:ln>
          </c:spPr>
        </c:dropLines>
        <c:marker val="1"/>
        <c:smooth val="0"/>
        <c:axId val="-1730754048"/>
        <c:axId val="-1730754592"/>
      </c:lineChart>
      <c:catAx>
        <c:axId val="-173075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800" b="1">
                <a:solidFill>
                  <a:srgbClr val="6B7B8F"/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-1730754592"/>
        <c:crosses val="autoZero"/>
        <c:auto val="1"/>
        <c:lblAlgn val="ctr"/>
        <c:lblOffset val="100"/>
        <c:noMultiLvlLbl val="0"/>
      </c:catAx>
      <c:valAx>
        <c:axId val="-1730754592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solidFill>
                  <a:srgbClr val="6B7B8F"/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-1730754048"/>
        <c:crosses val="autoZero"/>
        <c:crossBetween val="between"/>
        <c:majorUnit val="30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893735685823742E-2"/>
          <c:y val="3.5287123984565599E-2"/>
          <c:w val="0.89221963362183221"/>
          <c:h val="0.82874349902178279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995021158517196E-3"/>
                  <c:y val="3.467823700127974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9975105792588E-3"/>
                  <c:y val="-5.068357715571662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9975105792588E-3"/>
                  <c:y val="-0.1067022676962455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Arial Narrow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105.7</c:v>
                </c:pt>
                <c:pt idx="1">
                  <c:v>106.6</c:v>
                </c:pt>
                <c:pt idx="2">
                  <c:v>107.6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730753504"/>
        <c:axId val="-1730746976"/>
      </c:barChart>
      <c:catAx>
        <c:axId val="-173075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none" spc="0" normalizeH="0" baseline="0">
                <a:solidFill>
                  <a:schemeClr val="accent4"/>
                </a:solidFill>
                <a:latin typeface="Arial Narrow" pitchFamily="34" charset="0"/>
                <a:ea typeface="+mn-ea"/>
                <a:cs typeface="+mn-cs"/>
              </a:defRPr>
            </a:pPr>
            <a:endParaRPr lang="ru-RU"/>
          </a:p>
        </c:txPr>
        <c:crossAx val="-1730746976"/>
        <c:crosses val="autoZero"/>
        <c:auto val="1"/>
        <c:lblAlgn val="ctr"/>
        <c:lblOffset val="100"/>
        <c:noMultiLvlLbl val="0"/>
      </c:catAx>
      <c:valAx>
        <c:axId val="-1730746976"/>
        <c:scaling>
          <c:orientation val="minMax"/>
          <c:max val="110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accent4"/>
                </a:solidFill>
                <a:latin typeface="Arial Narrow" pitchFamily="34" charset="0"/>
                <a:ea typeface="+mn-ea"/>
                <a:cs typeface="+mn-cs"/>
              </a:defRPr>
            </a:pPr>
            <a:endParaRPr lang="ru-RU"/>
          </a:p>
        </c:txPr>
        <c:crossAx val="-17307535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553918589017102E-2"/>
          <c:y val="5.8686591055256747E-2"/>
          <c:w val="0.94142538509931151"/>
          <c:h val="0.67747399987239199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Лист1!$B$1</c:f>
              <c:strCache>
                <c:ptCount val="1"/>
                <c:pt idx="0">
                  <c:v>Кредиты из федерального бюджета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на 01.01.19г.</c:v>
                </c:pt>
                <c:pt idx="1">
                  <c:v>на 01.01.20г. </c:v>
                </c:pt>
                <c:pt idx="2">
                  <c:v>на 01.01.21г. (прогноз)</c:v>
                </c:pt>
                <c:pt idx="3">
                  <c:v>на 01.01.22г. (прогноз)</c:v>
                </c:pt>
                <c:pt idx="4">
                  <c:v>на 01.01.23г. (прогноз)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84.6</c:v>
                </c:pt>
                <c:pt idx="1">
                  <c:v>84.3</c:v>
                </c:pt>
                <c:pt idx="2">
                  <c:v>83.7</c:v>
                </c:pt>
                <c:pt idx="3">
                  <c:v>82.6</c:v>
                </c:pt>
                <c:pt idx="4">
                  <c:v>81.400000000000006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38-47E3-BBE6-24E271B0BC10}"/>
            </c:ext>
          </c:extLst>
        </c:ser>
        <c:ser>
          <c:idx val="0"/>
          <c:order val="1"/>
          <c:tx>
            <c:strRef>
              <c:f>Лист1!$C$1</c:f>
              <c:strCache>
                <c:ptCount val="1"/>
                <c:pt idx="0">
                  <c:v>Государственные гарантии Республики Татарстан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Arial Narrow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на 01.01.19г.</c:v>
                </c:pt>
                <c:pt idx="1">
                  <c:v>на 01.01.20г. </c:v>
                </c:pt>
                <c:pt idx="2">
                  <c:v>на 01.01.21г. (прогноз)</c:v>
                </c:pt>
                <c:pt idx="3">
                  <c:v>на 01.01.22г. (прогноз)</c:v>
                </c:pt>
                <c:pt idx="4">
                  <c:v>на 01.01.23г. (прогноз)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10.4</c:v>
                </c:pt>
                <c:pt idx="1">
                  <c:v>9.4</c:v>
                </c:pt>
                <c:pt idx="2">
                  <c:v>9.9</c:v>
                </c:pt>
                <c:pt idx="3">
                  <c:v>9.9</c:v>
                </c:pt>
                <c:pt idx="4">
                  <c:v>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638-47E3-BBE6-24E271B0BC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-1730757856"/>
        <c:axId val="-1730756768"/>
      </c:barChart>
      <c:catAx>
        <c:axId val="-173075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accent4"/>
                </a:solidFill>
                <a:latin typeface="Arial Narrow" pitchFamily="34" charset="0"/>
                <a:ea typeface="+mn-ea"/>
                <a:cs typeface="+mn-cs"/>
              </a:defRPr>
            </a:pPr>
            <a:endParaRPr lang="ru-RU"/>
          </a:p>
        </c:txPr>
        <c:crossAx val="-1730756768"/>
        <c:crosses val="autoZero"/>
        <c:auto val="1"/>
        <c:lblAlgn val="ctr"/>
        <c:lblOffset val="100"/>
        <c:noMultiLvlLbl val="0"/>
      </c:catAx>
      <c:valAx>
        <c:axId val="-173075676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4"/>
                </a:solidFill>
                <a:latin typeface="Arial Narrow" pitchFamily="34" charset="0"/>
                <a:ea typeface="+mn-ea"/>
                <a:cs typeface="+mn-cs"/>
              </a:defRPr>
            </a:pPr>
            <a:endParaRPr lang="ru-RU"/>
          </a:p>
        </c:txPr>
        <c:crossAx val="-173075785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20944109438913E-2"/>
          <c:y val="0.8770485480937642"/>
          <c:w val="0.97848383347873091"/>
          <c:h val="0.122951451906235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accent4"/>
              </a:solidFill>
              <a:latin typeface="Arial Narrow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102552584419783"/>
          <c:y val="3.8657254242146701E-2"/>
          <c:w val="0.52215505545751817"/>
          <c:h val="0.6042958993583844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5AEFF"/>
            </a:solidFill>
            <a:ln w="88900"/>
          </c:spPr>
          <c:explosion val="8"/>
          <c:dPt>
            <c:idx val="0"/>
            <c:bubble3D val="0"/>
            <c:spPr>
              <a:solidFill>
                <a:srgbClr val="39FF29"/>
              </a:solidFill>
              <a:ln w="88900"/>
            </c:spPr>
          </c:dPt>
          <c:dPt>
            <c:idx val="1"/>
            <c:bubble3D val="0"/>
            <c:explosion val="1"/>
          </c:dPt>
          <c:dPt>
            <c:idx val="2"/>
            <c:bubble3D val="0"/>
            <c:spPr>
              <a:solidFill>
                <a:srgbClr val="0B9A00">
                  <a:lumMod val="20000"/>
                  <a:lumOff val="80000"/>
                </a:srgbClr>
              </a:solidFill>
              <a:ln w="88900"/>
            </c:spPr>
          </c:dPt>
          <c:dPt>
            <c:idx val="3"/>
            <c:bubble3D val="0"/>
            <c:spPr>
              <a:solidFill>
                <a:srgbClr val="0B9A00">
                  <a:lumMod val="40000"/>
                  <a:lumOff val="60000"/>
                </a:srgbClr>
              </a:solidFill>
              <a:ln w="88900"/>
            </c:spPr>
          </c:dPt>
          <c:dLbls>
            <c:dLbl>
              <c:idx val="0"/>
              <c:layout>
                <c:manualLayout>
                  <c:x val="-0.14396108464630986"/>
                  <c:y val="-0.189940876848683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0884055728212098E-2"/>
                  <c:y val="8.0590815462061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>
                    <a:latin typeface="Arial Narrow" panose="020B060602020203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Бюджетные кредиты из федерального бюджета</c:v>
                </c:pt>
                <c:pt idx="1">
                  <c:v>Государственные гарантии РТ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84.6</c:v>
                </c:pt>
                <c:pt idx="1">
                  <c:v>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b"/>
      <c:layout>
        <c:manualLayout>
          <c:xMode val="edge"/>
          <c:yMode val="edge"/>
          <c:x val="3.4758677053850988E-2"/>
          <c:y val="0.65192002614100231"/>
          <c:w val="0.96524129025168748"/>
          <c:h val="0.25223250538528524"/>
        </c:manualLayout>
      </c:layout>
      <c:overlay val="0"/>
      <c:txPr>
        <a:bodyPr/>
        <a:lstStyle/>
        <a:p>
          <a:pPr>
            <a:defRPr sz="2400" b="0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2400" b="1"/>
      </a:pPr>
      <a:endParaRPr lang="ru-RU"/>
    </a:p>
  </c:txPr>
  <c:externalData r:id="rId2">
    <c:autoUpdate val="0"/>
  </c:externalData>
  <c:userShapes r:id="rId3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69395441037751"/>
          <c:y val="0.12301565147165969"/>
          <c:w val="0.81278622466427952"/>
          <c:h val="0.69588347732399536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Государственный долг</c:v>
                </c:pt>
              </c:strCache>
            </c:strRef>
          </c:tx>
          <c:spPr>
            <a:solidFill>
              <a:srgbClr val="39FF29"/>
            </a:solidFill>
            <a:effectLst>
              <a:innerShdw blurRad="63500" dist="50800" dir="27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vertOverflow="overflow" horzOverflow="overflow" wrap="square" lIns="38100" tIns="19050" rIns="38100" bIns="19050" anchor="ctr">
                <a:spAutoFit/>
              </a:bodyPr>
              <a:lstStyle/>
              <a:p>
                <a:pPr>
                  <a:defRPr sz="2800" b="1">
                    <a:solidFill>
                      <a:schemeClr val="tx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m/d/yyyy</c:formatCode>
                <c:ptCount val="5"/>
                <c:pt idx="0">
                  <c:v>42370</c:v>
                </c:pt>
                <c:pt idx="1">
                  <c:v>42736</c:v>
                </c:pt>
                <c:pt idx="2">
                  <c:v>43101</c:v>
                </c:pt>
                <c:pt idx="3">
                  <c:v>43466</c:v>
                </c:pt>
                <c:pt idx="4">
                  <c:v>43831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91.3</c:v>
                </c:pt>
                <c:pt idx="1">
                  <c:v>93.4</c:v>
                </c:pt>
                <c:pt idx="2">
                  <c:v>94.8</c:v>
                </c:pt>
                <c:pt idx="3">
                  <c:v>95</c:v>
                </c:pt>
                <c:pt idx="4">
                  <c:v>93.7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и неналоговые доходы за год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>
                  <a:defRPr sz="2800" b="1">
                    <a:latin typeface="Arial Narrow" panose="020B060602020203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m/d/yyyy</c:formatCode>
                <c:ptCount val="5"/>
                <c:pt idx="0">
                  <c:v>42370</c:v>
                </c:pt>
                <c:pt idx="1">
                  <c:v>42736</c:v>
                </c:pt>
                <c:pt idx="2">
                  <c:v>43101</c:v>
                </c:pt>
                <c:pt idx="3">
                  <c:v>43466</c:v>
                </c:pt>
                <c:pt idx="4">
                  <c:v>43831</c:v>
                </c:pt>
              </c:numCache>
            </c:numRef>
          </c:cat>
          <c:val>
            <c:numRef>
              <c:f>Лист1!$C$2:$C$6</c:f>
              <c:numCache>
                <c:formatCode>0.0</c:formatCode>
                <c:ptCount val="5"/>
                <c:pt idx="0">
                  <c:v>169.8</c:v>
                </c:pt>
                <c:pt idx="1">
                  <c:v>191.8</c:v>
                </c:pt>
                <c:pt idx="2">
                  <c:v>213.7</c:v>
                </c:pt>
                <c:pt idx="3">
                  <c:v>235.2</c:v>
                </c:pt>
                <c:pt idx="4">
                  <c:v>249.5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1730752960"/>
        <c:axId val="-1730749152"/>
      </c:barChart>
      <c:lineChart>
        <c:grouping val="stacked"/>
        <c:varyColors val="1"/>
        <c:ser>
          <c:idx val="2"/>
          <c:order val="2"/>
          <c:tx>
            <c:strRef>
              <c:f>Лист1!$D$1</c:f>
              <c:strCache>
                <c:ptCount val="1"/>
                <c:pt idx="0">
                  <c:v>Долговая нагрузка</c:v>
                </c:pt>
              </c:strCache>
            </c:strRef>
          </c:tx>
          <c:spPr>
            <a:ln w="50800">
              <a:solidFill>
                <a:schemeClr val="accent2"/>
              </a:solidFill>
            </a:ln>
          </c:spPr>
          <c:marker>
            <c:symbol val="square"/>
            <c:size val="11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 b="1">
                    <a:solidFill>
                      <a:schemeClr val="accent2"/>
                    </a:solidFill>
                    <a:latin typeface="Arial Narrow" panose="020B060602020203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Лист1!$A$2:$A$6</c:f>
              <c:numCache>
                <c:formatCode>m/d/yyyy</c:formatCode>
                <c:ptCount val="5"/>
                <c:pt idx="0">
                  <c:v>42370</c:v>
                </c:pt>
                <c:pt idx="1">
                  <c:v>42736</c:v>
                </c:pt>
                <c:pt idx="2">
                  <c:v>43101</c:v>
                </c:pt>
                <c:pt idx="3">
                  <c:v>43466</c:v>
                </c:pt>
                <c:pt idx="4">
                  <c:v>43831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53.8</c:v>
                </c:pt>
                <c:pt idx="1">
                  <c:v>48.7</c:v>
                </c:pt>
                <c:pt idx="2">
                  <c:v>43.7</c:v>
                </c:pt>
                <c:pt idx="3" formatCode="0.0">
                  <c:v>40.4</c:v>
                </c:pt>
                <c:pt idx="4">
                  <c:v>37.5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730759488"/>
        <c:axId val="-1730757312"/>
      </c:lineChart>
      <c:catAx>
        <c:axId val="-1730752960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accent4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-1730749152"/>
        <c:crosses val="autoZero"/>
        <c:auto val="0"/>
        <c:lblAlgn val="ctr"/>
        <c:lblOffset val="100"/>
        <c:noMultiLvlLbl val="0"/>
      </c:catAx>
      <c:valAx>
        <c:axId val="-1730749152"/>
        <c:scaling>
          <c:orientation val="minMax"/>
          <c:min val="0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2400" b="1">
                <a:solidFill>
                  <a:schemeClr val="accent4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-1730752960"/>
        <c:crosses val="autoZero"/>
        <c:crossBetween val="between"/>
        <c:majorUnit val="50"/>
      </c:valAx>
      <c:valAx>
        <c:axId val="-1730757312"/>
        <c:scaling>
          <c:orientation val="minMax"/>
          <c:max val="8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-1730759488"/>
        <c:crosses val="max"/>
        <c:crossBetween val="between"/>
      </c:valAx>
      <c:dateAx>
        <c:axId val="-1730759488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-1730757312"/>
        <c:crosses val="autoZero"/>
        <c:auto val="1"/>
        <c:lblOffset val="100"/>
        <c:baseTimeUnit val="years"/>
      </c:dateAx>
    </c:plotArea>
    <c:legend>
      <c:legendPos val="b"/>
      <c:layout>
        <c:manualLayout>
          <c:xMode val="edge"/>
          <c:yMode val="edge"/>
          <c:x val="7.3090401038737327E-3"/>
          <c:y val="0.92762495037611514"/>
          <c:w val="0.98425847278082523"/>
          <c:h val="5.9760070379002314E-2"/>
        </c:manualLayout>
      </c:layout>
      <c:overlay val="0"/>
      <c:txPr>
        <a:bodyPr/>
        <a:lstStyle/>
        <a:p>
          <a:pPr>
            <a:defRPr sz="2400" b="0">
              <a:solidFill>
                <a:schemeClr val="accent4"/>
              </a:solidFill>
              <a:latin typeface="Arial Narrow" panose="020B060602020203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B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553918589017102E-2"/>
          <c:y val="5.8686591055256747E-2"/>
          <c:w val="0.94142538509931151"/>
          <c:h val="0.67747399987239199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Лист1!$B$1</c:f>
              <c:strCache>
                <c:ptCount val="1"/>
                <c:pt idx="0">
                  <c:v>Бюджетные кредиты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на 01.01.19г.</c:v>
                </c:pt>
                <c:pt idx="1">
                  <c:v>на 01.01.20г. </c:v>
                </c:pt>
                <c:pt idx="2">
                  <c:v>на 01.01.21г. (прогноз)</c:v>
                </c:pt>
                <c:pt idx="3">
                  <c:v>на 01.01.22г. (прогноз)</c:v>
                </c:pt>
                <c:pt idx="4">
                  <c:v>на 01.01.23г. (прогноз)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25.1</c:v>
                </c:pt>
                <c:pt idx="1">
                  <c:v>25.1</c:v>
                </c:pt>
                <c:pt idx="2">
                  <c:v>25.1</c:v>
                </c:pt>
                <c:pt idx="3">
                  <c:v>25.1</c:v>
                </c:pt>
                <c:pt idx="4">
                  <c:v>25.1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95-4BA1-A751-AE329A604BBC}"/>
            </c:ext>
          </c:extLst>
        </c:ser>
        <c:ser>
          <c:idx val="0"/>
          <c:order val="1"/>
          <c:tx>
            <c:strRef>
              <c:f>Лист1!$C$1</c:f>
              <c:strCache>
                <c:ptCount val="1"/>
                <c:pt idx="0">
                  <c:v>Кредиты от кредитных организаций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на 01.01.19г.</c:v>
                </c:pt>
                <c:pt idx="1">
                  <c:v>на 01.01.20г. </c:v>
                </c:pt>
                <c:pt idx="2">
                  <c:v>на 01.01.21г. (прогноз)</c:v>
                </c:pt>
                <c:pt idx="3">
                  <c:v>на 01.01.22г. (прогноз)</c:v>
                </c:pt>
                <c:pt idx="4">
                  <c:v>на 01.01.23г. (прогноз)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4.7</c:v>
                </c:pt>
                <c:pt idx="1">
                  <c:v>4.7</c:v>
                </c:pt>
                <c:pt idx="2">
                  <c:v>4.7</c:v>
                </c:pt>
                <c:pt idx="3">
                  <c:v>4.7</c:v>
                </c:pt>
                <c:pt idx="4">
                  <c:v>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795-4BA1-A751-AE329A604B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-1730758944"/>
        <c:axId val="-1730760032"/>
      </c:barChart>
      <c:catAx>
        <c:axId val="-173075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accent4"/>
                </a:solidFill>
                <a:latin typeface="Arial Narrow" pitchFamily="34" charset="0"/>
                <a:ea typeface="+mn-ea"/>
                <a:cs typeface="+mn-cs"/>
              </a:defRPr>
            </a:pPr>
            <a:endParaRPr lang="ru-RU"/>
          </a:p>
        </c:txPr>
        <c:crossAx val="-1730760032"/>
        <c:crosses val="autoZero"/>
        <c:auto val="1"/>
        <c:lblAlgn val="ctr"/>
        <c:lblOffset val="100"/>
        <c:noMultiLvlLbl val="0"/>
      </c:catAx>
      <c:valAx>
        <c:axId val="-173076003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4"/>
                </a:solidFill>
                <a:latin typeface="Arial Narrow" pitchFamily="34" charset="0"/>
                <a:ea typeface="+mn-ea"/>
                <a:cs typeface="+mn-cs"/>
              </a:defRPr>
            </a:pPr>
            <a:endParaRPr lang="ru-RU"/>
          </a:p>
        </c:txPr>
        <c:crossAx val="-1730758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6827681629971274E-2"/>
          <c:y val="0.87704868068048314"/>
          <c:w val="0.88541431458098196"/>
          <c:h val="6.54882980738319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accent4"/>
              </a:solidFill>
              <a:latin typeface="Arial Narrow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102552584419783"/>
          <c:y val="3.8657254242146701E-2"/>
          <c:w val="0.52215505545751817"/>
          <c:h val="0.6042958993583844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5AEFF"/>
            </a:solidFill>
            <a:ln w="88900"/>
          </c:spPr>
          <c:explosion val="8"/>
          <c:dPt>
            <c:idx val="0"/>
            <c:bubble3D val="0"/>
            <c:spPr>
              <a:solidFill>
                <a:srgbClr val="7DBBFF"/>
              </a:solidFill>
              <a:ln w="88900"/>
            </c:spPr>
          </c:dPt>
          <c:dPt>
            <c:idx val="1"/>
            <c:bubble3D val="0"/>
            <c:spPr>
              <a:solidFill>
                <a:srgbClr val="0B9A00">
                  <a:lumMod val="20000"/>
                  <a:lumOff val="80000"/>
                </a:srgbClr>
              </a:solidFill>
              <a:ln w="88900"/>
            </c:spPr>
          </c:dPt>
          <c:dPt>
            <c:idx val="3"/>
            <c:bubble3D val="0"/>
            <c:spPr>
              <a:solidFill>
                <a:srgbClr val="0B9A00">
                  <a:lumMod val="40000"/>
                  <a:lumOff val="60000"/>
                </a:srgbClr>
              </a:solidFill>
              <a:ln w="88900"/>
            </c:spPr>
          </c:dPt>
          <c:dLbls>
            <c:dLbl>
              <c:idx val="0"/>
              <c:layout>
                <c:manualLayout>
                  <c:x val="-0.16015884535829503"/>
                  <c:y val="-0.202210758127166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9994394799085956E-2"/>
                  <c:y val="8.5438383309404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>
                    <a:latin typeface="Arial Narrow" panose="020B060602020203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Бюджетные кредиты из федерального бюджета</c:v>
                </c:pt>
                <c:pt idx="1">
                  <c:v>Кредиты от кредитных организаций</c:v>
                </c:pt>
              </c:strCache>
            </c:strRef>
          </c:cat>
          <c:val>
            <c:numRef>
              <c:f>Лист1!$B$2:$B$3</c:f>
              <c:numCache>
                <c:formatCode>0.00</c:formatCode>
                <c:ptCount val="2"/>
                <c:pt idx="0">
                  <c:v>25.05</c:v>
                </c:pt>
                <c:pt idx="1">
                  <c:v>4.7300000000000004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1.381544327673548E-2"/>
          <c:y val="0.69312433572575427"/>
          <c:w val="0.96524129025168748"/>
          <c:h val="0.25223250538528524"/>
        </c:manualLayout>
      </c:layout>
      <c:overlay val="0"/>
      <c:txPr>
        <a:bodyPr/>
        <a:lstStyle/>
        <a:p>
          <a:pPr>
            <a:defRPr sz="2000">
              <a:latin typeface="Arial Narrow" panose="020B060602020203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2400" b="1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893735685823742E-2"/>
          <c:y val="3.5287123984565599E-2"/>
          <c:w val="0.89221963362183221"/>
          <c:h val="0.70885283061417825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Лист1!$A$2</c:f>
              <c:strCache>
                <c:ptCount val="1"/>
                <c:pt idx="0">
                  <c:v>Доходная часть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8.3560262295117549E-17"/>
                  <c:y val="0.3129705231756352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Лист1!$B$2:$D$2</c:f>
              <c:numCache>
                <c:formatCode>0.0</c:formatCode>
                <c:ptCount val="3"/>
                <c:pt idx="0">
                  <c:v>20.399999999999999</c:v>
                </c:pt>
                <c:pt idx="1">
                  <c:v>21.2</c:v>
                </c:pt>
                <c:pt idx="2">
                  <c:v>22.1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D0-4093-83F2-B66F06D3D694}"/>
            </c:ext>
          </c:extLst>
        </c:ser>
        <c:ser>
          <c:idx val="0"/>
          <c:order val="1"/>
          <c:tx>
            <c:strRef>
              <c:f>Лист1!$A$3</c:f>
              <c:strCache>
                <c:ptCount val="1"/>
                <c:pt idx="0">
                  <c:v>Расходная часть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0.3282890558435556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Лист1!$B$3:$D$3</c:f>
              <c:numCache>
                <c:formatCode>0.0</c:formatCode>
                <c:ptCount val="3"/>
                <c:pt idx="0">
                  <c:v>19.5</c:v>
                </c:pt>
                <c:pt idx="1">
                  <c:v>20.6</c:v>
                </c:pt>
                <c:pt idx="2">
                  <c:v>21.8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CD0-4093-83F2-B66F06D3D6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841798432"/>
        <c:axId val="-1841805504"/>
      </c:barChart>
      <c:lineChart>
        <c:grouping val="standard"/>
        <c:varyColors val="0"/>
        <c:ser>
          <c:idx val="1"/>
          <c:order val="2"/>
          <c:tx>
            <c:strRef>
              <c:f>Лист1!$A$4</c:f>
              <c:strCache>
                <c:ptCount val="1"/>
                <c:pt idx="0">
                  <c:v>Профицит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>
                <a:solidFill>
                  <a:schemeClr val="tx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2"/>
                    </a:solidFill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Лист1!$B$4:$D$4</c:f>
              <c:numCache>
                <c:formatCode>0.0</c:formatCode>
                <c:ptCount val="3"/>
                <c:pt idx="0">
                  <c:v>0.9</c:v>
                </c:pt>
                <c:pt idx="1">
                  <c:v>0.59999999999999787</c:v>
                </c:pt>
                <c:pt idx="2">
                  <c:v>0.30000000000000071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41803328"/>
        <c:axId val="-1841803872"/>
      </c:lineChart>
      <c:catAx>
        <c:axId val="-1841798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none" spc="0" normalizeH="0" baseline="0">
                <a:solidFill>
                  <a:schemeClr val="accent4"/>
                </a:solidFill>
                <a:latin typeface="Arial Narrow" pitchFamily="34" charset="0"/>
                <a:ea typeface="+mn-ea"/>
                <a:cs typeface="+mn-cs"/>
              </a:defRPr>
            </a:pPr>
            <a:endParaRPr lang="ru-RU"/>
          </a:p>
        </c:txPr>
        <c:crossAx val="-1841805504"/>
        <c:crosses val="autoZero"/>
        <c:auto val="1"/>
        <c:lblAlgn val="ctr"/>
        <c:lblOffset val="100"/>
        <c:noMultiLvlLbl val="0"/>
      </c:catAx>
      <c:valAx>
        <c:axId val="-184180550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accent4"/>
                </a:solidFill>
                <a:latin typeface="Arial Narrow" pitchFamily="34" charset="0"/>
                <a:ea typeface="+mn-ea"/>
                <a:cs typeface="+mn-cs"/>
              </a:defRPr>
            </a:pPr>
            <a:endParaRPr lang="ru-RU"/>
          </a:p>
        </c:txPr>
        <c:crossAx val="-1841798432"/>
        <c:crosses val="autoZero"/>
        <c:crossBetween val="between"/>
      </c:valAx>
      <c:valAx>
        <c:axId val="-1841803872"/>
        <c:scaling>
          <c:orientation val="minMax"/>
          <c:max val="1"/>
          <c:min val="0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accent2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-1841803328"/>
        <c:crosses val="max"/>
        <c:crossBetween val="between"/>
        <c:majorUnit val="0.2"/>
      </c:valAx>
      <c:catAx>
        <c:axId val="-1841803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8418038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accent4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893735685823742E-2"/>
          <c:y val="3.5287123984565599E-2"/>
          <c:w val="0.89221963362183221"/>
          <c:h val="0.70885283061417825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Лист1!$A$2</c:f>
              <c:strCache>
                <c:ptCount val="1"/>
                <c:pt idx="0">
                  <c:v>Доходная часть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Лист1!$B$2:$D$2</c:f>
              <c:numCache>
                <c:formatCode>0.0</c:formatCode>
                <c:ptCount val="3"/>
                <c:pt idx="0">
                  <c:v>315.39999999999998</c:v>
                </c:pt>
                <c:pt idx="1">
                  <c:v>319.5</c:v>
                </c:pt>
                <c:pt idx="2">
                  <c:v>326.60000000000002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D0-4093-83F2-B66F06D3D694}"/>
            </c:ext>
          </c:extLst>
        </c:ser>
        <c:ser>
          <c:idx val="0"/>
          <c:order val="1"/>
          <c:tx>
            <c:strRef>
              <c:f>Лист1!$A$3</c:f>
              <c:strCache>
                <c:ptCount val="1"/>
                <c:pt idx="0">
                  <c:v>Расходная часть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Лист1!$B$3:$D$3</c:f>
              <c:numCache>
                <c:formatCode>0.0</c:formatCode>
                <c:ptCount val="3"/>
                <c:pt idx="0">
                  <c:v>318.3</c:v>
                </c:pt>
                <c:pt idx="1">
                  <c:v>322.3</c:v>
                </c:pt>
                <c:pt idx="2">
                  <c:v>329.2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CD0-4093-83F2-B66F06D3D6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730756224"/>
        <c:axId val="-1730755136"/>
      </c:barChart>
      <c:catAx>
        <c:axId val="-1730756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none" spc="0" normalizeH="0" baseline="0">
                <a:solidFill>
                  <a:schemeClr val="accent4"/>
                </a:solidFill>
                <a:latin typeface="Arial Narrow" pitchFamily="34" charset="0"/>
                <a:ea typeface="+mn-ea"/>
                <a:cs typeface="+mn-cs"/>
              </a:defRPr>
            </a:pPr>
            <a:endParaRPr lang="ru-RU"/>
          </a:p>
        </c:txPr>
        <c:crossAx val="-1730755136"/>
        <c:crosses val="autoZero"/>
        <c:auto val="1"/>
        <c:lblAlgn val="ctr"/>
        <c:lblOffset val="100"/>
        <c:noMultiLvlLbl val="0"/>
      </c:catAx>
      <c:valAx>
        <c:axId val="-17307551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accent4"/>
                </a:solidFill>
                <a:latin typeface="Arial Narrow" pitchFamily="34" charset="0"/>
                <a:ea typeface="+mn-ea"/>
                <a:cs typeface="+mn-cs"/>
              </a:defRPr>
            </a:pPr>
            <a:endParaRPr lang="ru-RU"/>
          </a:p>
        </c:txPr>
        <c:crossAx val="-1730756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accent4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893735685823742E-2"/>
          <c:y val="3.5287123984565599E-2"/>
          <c:w val="0.89221963362183221"/>
          <c:h val="0.70885283061417825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Лист1!$A$2</c:f>
              <c:strCache>
                <c:ptCount val="1"/>
                <c:pt idx="0">
                  <c:v>Доходная часть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Лист1!$B$2:$D$2</c:f>
              <c:numCache>
                <c:formatCode>0.0</c:formatCode>
                <c:ptCount val="3"/>
                <c:pt idx="0">
                  <c:v>270</c:v>
                </c:pt>
                <c:pt idx="1">
                  <c:v>274.10000000000002</c:v>
                </c:pt>
                <c:pt idx="2">
                  <c:v>280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D0-4093-83F2-B66F06D3D694}"/>
            </c:ext>
          </c:extLst>
        </c:ser>
        <c:ser>
          <c:idx val="0"/>
          <c:order val="1"/>
          <c:tx>
            <c:strRef>
              <c:f>Лист1!$A$3</c:f>
              <c:strCache>
                <c:ptCount val="1"/>
                <c:pt idx="0">
                  <c:v>Расходная часть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2020г.</c:v>
                </c:pt>
                <c:pt idx="1">
                  <c:v>2021г.</c:v>
                </c:pt>
                <c:pt idx="2">
                  <c:v>2022г.</c:v>
                </c:pt>
              </c:strCache>
            </c:strRef>
          </c:cat>
          <c:val>
            <c:numRef>
              <c:f>Лист1!$B$3:$D$3</c:f>
              <c:numCache>
                <c:formatCode>0.0</c:formatCode>
                <c:ptCount val="3"/>
                <c:pt idx="0">
                  <c:v>273.10000000000002</c:v>
                </c:pt>
                <c:pt idx="1">
                  <c:v>276.89999999999998</c:v>
                </c:pt>
                <c:pt idx="2">
                  <c:v>282.60000000000002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CD0-4093-83F2-B66F06D3D6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730745888"/>
        <c:axId val="-1730752416"/>
      </c:barChart>
      <c:catAx>
        <c:axId val="-173074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none" spc="0" normalizeH="0" baseline="0">
                <a:solidFill>
                  <a:schemeClr val="accent4"/>
                </a:solidFill>
                <a:latin typeface="Arial Narrow" pitchFamily="34" charset="0"/>
                <a:ea typeface="+mn-ea"/>
                <a:cs typeface="+mn-cs"/>
              </a:defRPr>
            </a:pPr>
            <a:endParaRPr lang="ru-RU"/>
          </a:p>
        </c:txPr>
        <c:crossAx val="-1730752416"/>
        <c:crosses val="autoZero"/>
        <c:auto val="1"/>
        <c:lblAlgn val="ctr"/>
        <c:lblOffset val="100"/>
        <c:noMultiLvlLbl val="0"/>
      </c:catAx>
      <c:valAx>
        <c:axId val="-173075241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accent4"/>
                </a:solidFill>
                <a:latin typeface="Arial Narrow" pitchFamily="34" charset="0"/>
                <a:ea typeface="+mn-ea"/>
                <a:cs typeface="+mn-cs"/>
              </a:defRPr>
            </a:pPr>
            <a:endParaRPr lang="ru-RU"/>
          </a:p>
        </c:txPr>
        <c:crossAx val="-1730745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accent4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69395441037751"/>
          <c:y val="0.12301565147165969"/>
          <c:w val="0.82626756693108128"/>
          <c:h val="0.68273633019952773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Конс.бюджет</c:v>
                </c:pt>
              </c:strCache>
            </c:strRef>
          </c:tx>
          <c:spPr>
            <a:solidFill>
              <a:srgbClr val="00B0F0"/>
            </a:solidFill>
            <a:effectLst>
              <a:innerShdw blurRad="63500" dist="50800" dir="27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vertOverflow="overflow" horzOverflow="overflow" wrap="square" lIns="38100" tIns="19050" rIns="38100" bIns="19050" anchor="ctr">
                <a:spAutoFit/>
              </a:bodyPr>
              <a:lstStyle/>
              <a:p>
                <a:pPr>
                  <a:defRPr sz="2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2018г.</c:v>
                </c:pt>
                <c:pt idx="1">
                  <c:v>2019г.</c:v>
                </c:pt>
                <c:pt idx="2">
                  <c:v>2020г.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236.5</c:v>
                </c:pt>
                <c:pt idx="1">
                  <c:v>240.1</c:v>
                </c:pt>
                <c:pt idx="2">
                  <c:v>245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 РТ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>
                  <a:defRPr sz="2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2018г.</c:v>
                </c:pt>
                <c:pt idx="1">
                  <c:v>2019г.</c:v>
                </c:pt>
                <c:pt idx="2">
                  <c:v>2020г.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196.4</c:v>
                </c:pt>
                <c:pt idx="1">
                  <c:v>199.4</c:v>
                </c:pt>
                <c:pt idx="2">
                  <c:v>203.5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-1730750784"/>
        <c:axId val="-1730746432"/>
      </c:barChart>
      <c:catAx>
        <c:axId val="-173075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-1730746432"/>
        <c:crosses val="autoZero"/>
        <c:auto val="1"/>
        <c:lblAlgn val="ctr"/>
        <c:lblOffset val="100"/>
        <c:noMultiLvlLbl val="0"/>
      </c:catAx>
      <c:valAx>
        <c:axId val="-1730746432"/>
        <c:scaling>
          <c:orientation val="minMax"/>
          <c:max val="220"/>
          <c:min val="0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-1730750784"/>
        <c:crosses val="autoZero"/>
        <c:crossBetween val="between"/>
        <c:majorUnit val="50"/>
      </c:valAx>
    </c:plotArea>
    <c:legend>
      <c:legendPos val="b"/>
      <c:layout/>
      <c:overlay val="0"/>
      <c:txPr>
        <a:bodyPr/>
        <a:lstStyle/>
        <a:p>
          <a:pPr>
            <a:defRPr sz="24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B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0996945363953415E-2"/>
          <c:y val="2.4998974894828815E-2"/>
          <c:w val="0.87055022722243969"/>
          <c:h val="0.717722144221862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ВРП РТ, млрд рублей</c:v>
                </c:pt>
              </c:strCache>
            </c:strRef>
          </c:tx>
          <c:spPr>
            <a:solidFill>
              <a:srgbClr val="66FF99"/>
            </a:solidFill>
            <a:ln w="34925">
              <a:noFill/>
              <a:prstDash val="sysDash"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2.8321315357846509E-3"/>
                  <c:y val="0.1684691681230304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076-4DA2-B4EE-151A5A0DD85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0.1861947682562216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076-4DA2-B4EE-151A5A0DD85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160657678923255E-3"/>
                  <c:y val="0.2191137399321482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076-4DA2-B4EE-151A5A0DD85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0384362336837206E-16"/>
                  <c:y val="0.2548191599979662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0E7-4568-84B9-FB215C371A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0.2849516832840014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076-4DA2-B4EE-151A5A0DD85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anchor="ctr" anchorCtr="1"/>
              <a:lstStyle/>
              <a:p>
                <a:pPr>
                  <a:defRPr sz="1600" b="1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
</c:v>
                </c:pt>
                <c:pt idx="1">
                  <c:v>2019</c:v>
                </c:pt>
                <c:pt idx="2">
                  <c:v>2020
прогноз</c:v>
                </c:pt>
                <c:pt idx="3">
                  <c:v>2021
прогноз</c:v>
                </c:pt>
                <c:pt idx="4">
                  <c:v>2022
прогноз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2440.3000000000002</c:v>
                </c:pt>
                <c:pt idx="1">
                  <c:v>2584.3000000000002</c:v>
                </c:pt>
                <c:pt idx="2">
                  <c:v>2702.3</c:v>
                </c:pt>
                <c:pt idx="3">
                  <c:v>2865.8</c:v>
                </c:pt>
                <c:pt idx="4">
                  <c:v>3062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0E7-4568-84B9-FB215C371A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4"/>
        <c:overlap val="-8"/>
        <c:axId val="-1841802240"/>
        <c:axId val="-1841795712"/>
      </c:barChart>
      <c:lineChart>
        <c:grouping val="standard"/>
        <c:varyColors val="0"/>
        <c:ser>
          <c:idx val="2"/>
          <c:order val="1"/>
          <c:tx>
            <c:strRef>
              <c:f>Лист1!$C$1</c:f>
              <c:strCache>
                <c:ptCount val="1"/>
                <c:pt idx="0">
                  <c:v>в сопоставимых ценах, в % к предыдущему году</c:v>
                </c:pt>
              </c:strCache>
            </c:strRef>
          </c:tx>
          <c:spPr>
            <a:ln cap="sq">
              <a:solidFill>
                <a:srgbClr val="339966"/>
              </a:solidFill>
              <a:miter lim="800000"/>
            </a:ln>
          </c:spPr>
          <c:marker>
            <c:symbol val="diamond"/>
            <c:size val="7"/>
            <c:spPr>
              <a:solidFill>
                <a:srgbClr val="339966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dLbl>
              <c:idx val="0"/>
              <c:layout>
                <c:manualLayout>
                  <c:x val="-4.7992587397460672E-2"/>
                  <c:y val="-4.77137664507626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0E7-4568-84B9-FB215C371A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0352633826577659E-2"/>
                  <c:y val="-4.40986612087503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0E7-4568-84B9-FB215C371A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6174245704157249E-2"/>
                  <c:y val="-3.6014133090440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0E7-4568-84B9-FB215C371A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5742603843893906E-2"/>
                  <c:y val="-4.47427843946926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0E7-4568-84B9-FB215C371AAB}"/>
                </c:ext>
                <c:ext xmlns:c15="http://schemas.microsoft.com/office/drawing/2012/chart" uri="{CE6537A1-D6FC-4f65-9D91-7224C49458BB}">
                  <c15:layout>
                    <c:manualLayout>
                      <c:w val="8.39237557703542E-2"/>
                      <c:h val="3.8464076859391044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4.343486264719558E-2"/>
                  <c:y val="-3.68957668914102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90E7-4568-84B9-FB215C371A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6414193207817657E-3"/>
                  <c:y val="-2.304758929817871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0E7-4568-84B9-FB215C371AAB}"/>
                </c:ext>
                <c:ext xmlns:c15="http://schemas.microsoft.com/office/drawing/2012/chart" uri="{CE6537A1-D6FC-4f65-9D91-7224C49458BB}"/>
              </c:extLst>
            </c:dLbl>
            <c:spPr>
              <a:noFill/>
            </c:spPr>
            <c:txPr>
              <a:bodyPr/>
              <a:lstStyle/>
              <a:p>
                <a:pPr>
                  <a:defRPr sz="1800" b="1">
                    <a:solidFill>
                      <a:srgbClr val="339966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
</c:v>
                </c:pt>
                <c:pt idx="1">
                  <c:v>2019</c:v>
                </c:pt>
                <c:pt idx="2">
                  <c:v>2020
прогноз</c:v>
                </c:pt>
                <c:pt idx="3">
                  <c:v>2021
прогноз</c:v>
                </c:pt>
                <c:pt idx="4">
                  <c:v>2022
прогноз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101.5</c:v>
                </c:pt>
                <c:pt idx="1">
                  <c:v>101</c:v>
                </c:pt>
                <c:pt idx="2">
                  <c:v>102</c:v>
                </c:pt>
                <c:pt idx="3">
                  <c:v>102.1</c:v>
                </c:pt>
                <c:pt idx="4">
                  <c:v>102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90E7-4568-84B9-FB215C371A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41792448"/>
        <c:axId val="-1841794080"/>
      </c:lineChart>
      <c:catAx>
        <c:axId val="-1841802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>
                <a:latin typeface="+mn-lt"/>
              </a:defRPr>
            </a:pPr>
            <a:endParaRPr lang="ru-RU"/>
          </a:p>
        </c:txPr>
        <c:crossAx val="-1841795712"/>
        <c:crosses val="autoZero"/>
        <c:auto val="1"/>
        <c:lblAlgn val="ctr"/>
        <c:lblOffset val="100"/>
        <c:noMultiLvlLbl val="0"/>
      </c:catAx>
      <c:valAx>
        <c:axId val="-1841795712"/>
        <c:scaling>
          <c:orientation val="minMax"/>
          <c:max val="3500"/>
          <c:min val="1000"/>
        </c:scaling>
        <c:delete val="0"/>
        <c:axPos val="l"/>
        <c:majorGridlines>
          <c:spPr>
            <a:ln>
              <a:noFill/>
              <a:prstDash val="sysDash"/>
            </a:ln>
          </c:spPr>
        </c:majorGridlines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-1841802240"/>
        <c:crosses val="autoZero"/>
        <c:crossBetween val="between"/>
        <c:majorUnit val="500"/>
      </c:valAx>
      <c:valAx>
        <c:axId val="-1841794080"/>
        <c:scaling>
          <c:orientation val="minMax"/>
          <c:max val="104.5"/>
          <c:min val="80"/>
        </c:scaling>
        <c:delete val="0"/>
        <c:axPos val="r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-1841792448"/>
        <c:crosses val="max"/>
        <c:crossBetween val="between"/>
      </c:valAx>
      <c:catAx>
        <c:axId val="-18417924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-1841794080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4.531131704151526E-2"/>
          <c:y val="0.795044896683063"/>
          <c:w val="0.92300415565127325"/>
          <c:h val="0.20480664390288986"/>
        </c:manualLayout>
      </c:layout>
      <c:overlay val="0"/>
      <c:txPr>
        <a:bodyPr/>
        <a:lstStyle/>
        <a:p>
          <a:pPr>
            <a:defRPr sz="1600" baseline="0">
              <a:latin typeface="+mn-lt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14020342688313"/>
          <c:y val="0.13687232828687887"/>
          <c:w val="0.73965427490749458"/>
          <c:h val="0.7049479162253625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Платежи в фед. бюджет</c:v>
                </c:pt>
              </c:strCache>
            </c:strRef>
          </c:tx>
          <c:spPr>
            <a:solidFill>
              <a:srgbClr val="39FF29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355.5</c:v>
                </c:pt>
                <c:pt idx="1">
                  <c:v>521.29999999999995</c:v>
                </c:pt>
                <c:pt idx="2" formatCode="#\ ##0.0">
                  <c:v>550.20000000000005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Конс.бюджет РТ</c:v>
                </c:pt>
              </c:strCache>
            </c:strRef>
          </c:tx>
          <c:spPr>
            <a:solidFill>
              <a:srgbClr val="2DB9FF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/>
              <a:lstStyle/>
              <a:p>
                <a:pPr>
                  <a:defRPr sz="20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0.0</c:formatCode>
                <c:ptCount val="3"/>
                <c:pt idx="0">
                  <c:v>258</c:v>
                </c:pt>
                <c:pt idx="1">
                  <c:v>281.3</c:v>
                </c:pt>
                <c:pt idx="2" formatCode="#\ ##0.0">
                  <c:v>299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/>
            </a:solidFill>
            <a:scene3d>
              <a:camera prst="orthographicFront"/>
              <a:lightRig rig="threePt" dir="t"/>
            </a:scene3d>
            <a:sp3d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1500.6999999999998</c:v>
                </c:pt>
                <c:pt idx="1">
                  <c:v>1637.7</c:v>
                </c:pt>
                <c:pt idx="2" formatCode="0.0">
                  <c:v>1735.1000000000001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1841793536"/>
        <c:axId val="-1916408848"/>
      </c:barChart>
      <c:catAx>
        <c:axId val="-1841793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chemeClr val="accent4"/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-1916408848"/>
        <c:crosses val="autoZero"/>
        <c:auto val="1"/>
        <c:lblAlgn val="ctr"/>
        <c:lblOffset val="100"/>
        <c:noMultiLvlLbl val="0"/>
      </c:catAx>
      <c:valAx>
        <c:axId val="-1916408848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chemeClr val="accent4"/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-1841793536"/>
        <c:crosses val="autoZero"/>
        <c:crossBetween val="between"/>
        <c:majorUnit val="400"/>
      </c:valAx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17748696415104859"/>
          <c:y val="0.93132719998237612"/>
          <c:w val="0.62266620890809909"/>
          <c:h val="5.5759887613602281E-2"/>
        </c:manualLayout>
      </c:layout>
      <c:overlay val="0"/>
      <c:txPr>
        <a:bodyPr/>
        <a:lstStyle/>
        <a:p>
          <a:pPr>
            <a:defRPr>
              <a:solidFill>
                <a:schemeClr val="accent4"/>
              </a:solidFill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txPr>
    <a:bodyPr/>
    <a:lstStyle/>
    <a:p>
      <a:pPr algn="r"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14020342688313"/>
          <c:y val="7.8764190223129041E-2"/>
          <c:w val="0.77379646350622122"/>
          <c:h val="0.730773741033405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Платежи в фед. бюджет</c:v>
                </c:pt>
              </c:strCache>
            </c:strRef>
          </c:tx>
          <c:spPr>
            <a:solidFill>
              <a:srgbClr val="39FF29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16.8</c:v>
                </c:pt>
                <c:pt idx="1">
                  <c:v>21.3</c:v>
                </c:pt>
                <c:pt idx="2" formatCode="#\ ##0.0">
                  <c:v>21.3</c:v>
                </c:pt>
              </c:numCache>
            </c:numRef>
          </c:val>
          <c:extLst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Конс.бюджет РТ</c:v>
                </c:pt>
              </c:strCache>
            </c:strRef>
          </c:tx>
          <c:spPr>
            <a:solidFill>
              <a:srgbClr val="2DB9FF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chemeClr val="tx1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0.0</c:formatCode>
                <c:ptCount val="3"/>
                <c:pt idx="0">
                  <c:v>12.2</c:v>
                </c:pt>
                <c:pt idx="1">
                  <c:v>11.5</c:v>
                </c:pt>
                <c:pt idx="2" formatCode="#\ ##0.0">
                  <c:v>11.6</c:v>
                </c:pt>
              </c:numCache>
            </c:numRef>
          </c:val>
          <c:extLst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/>
            </a:solidFill>
            <a:scene3d>
              <a:camera prst="orthographicFront"/>
              <a:lightRig rig="threePt" dir="t"/>
            </a:scene3d>
            <a:sp3d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71</c:v>
                </c:pt>
                <c:pt idx="1">
                  <c:v>67.2</c:v>
                </c:pt>
                <c:pt idx="2" formatCode="0.0">
                  <c:v>67.100000000000009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overlap val="100"/>
        <c:axId val="-1916397968"/>
        <c:axId val="-1916401776"/>
      </c:barChart>
      <c:catAx>
        <c:axId val="-1916397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chemeClr val="accent4"/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-1916401776"/>
        <c:crosses val="autoZero"/>
        <c:auto val="1"/>
        <c:lblAlgn val="ctr"/>
        <c:lblOffset val="100"/>
        <c:noMultiLvlLbl val="0"/>
      </c:catAx>
      <c:valAx>
        <c:axId val="-1916401776"/>
        <c:scaling>
          <c:orientation val="minMax"/>
          <c:max val="1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chemeClr val="accent4"/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-1916397968"/>
        <c:crosses val="autoZero"/>
        <c:crossBetween val="between"/>
      </c:valAx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14867788534019002"/>
          <c:y val="0.92690911533021747"/>
          <c:w val="0.69822569953579983"/>
          <c:h val="6.5354344973399356E-2"/>
        </c:manualLayout>
      </c:layout>
      <c:overlay val="0"/>
      <c:txPr>
        <a:bodyPr/>
        <a:lstStyle/>
        <a:p>
          <a:pPr>
            <a:defRPr sz="2000" b="1">
              <a:solidFill>
                <a:schemeClr val="accent4"/>
              </a:solidFill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txPr>
    <a:bodyPr/>
    <a:lstStyle/>
    <a:p>
      <a:pPr algn="r"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56643464735803"/>
          <c:y val="8.1818405404740682E-2"/>
          <c:w val="0.8854874234470671"/>
          <c:h val="0.67116188564437795"/>
        </c:manualLayout>
      </c:layout>
      <c:lineChart>
        <c:grouping val="standard"/>
        <c:varyColors val="0"/>
        <c:ser>
          <c:idx val="2"/>
          <c:order val="0"/>
          <c:tx>
            <c:strRef>
              <c:f>Лист1!$B$1</c:f>
              <c:strCache>
                <c:ptCount val="1"/>
                <c:pt idx="0">
                  <c:v>в Федеральный бюджет</c:v>
                </c:pt>
              </c:strCache>
            </c:strRef>
          </c:tx>
          <c:spPr>
            <a:ln w="63500"/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accent3">
                        <a:lumMod val="75000"/>
                      </a:schemeClr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500.8</c:v>
                </c:pt>
                <c:pt idx="1">
                  <c:v>471.6</c:v>
                </c:pt>
                <c:pt idx="2">
                  <c:v>594.9</c:v>
                </c:pt>
                <c:pt idx="3">
                  <c:v>801.4</c:v>
                </c:pt>
                <c:pt idx="4">
                  <c:v>795.9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Лист1!$C$1</c:f>
              <c:strCache>
                <c:ptCount val="1"/>
                <c:pt idx="0">
                  <c:v>Конс. бюджет РТ, включая фин.помощь</c:v>
                </c:pt>
              </c:strCache>
            </c:strRef>
          </c:tx>
          <c:spPr>
            <a:ln w="63500"/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tx2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Лист1!$C$2:$C$6</c:f>
              <c:numCache>
                <c:formatCode>0.0</c:formatCode>
                <c:ptCount val="5"/>
                <c:pt idx="0">
                  <c:v>242.5</c:v>
                </c:pt>
                <c:pt idx="1">
                  <c:v>262</c:v>
                </c:pt>
                <c:pt idx="2">
                  <c:v>287.7</c:v>
                </c:pt>
                <c:pt idx="3">
                  <c:v>324.89999999999998</c:v>
                </c:pt>
                <c:pt idx="4">
                  <c:v>337.04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Лист1!$D$1</c:f>
              <c:strCache>
                <c:ptCount val="1"/>
                <c:pt idx="0">
                  <c:v>Всего</c:v>
                </c:pt>
              </c:strCache>
            </c:strRef>
          </c:tx>
          <c:spPr>
            <a:ln w="63500"/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C00000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Лист1!$D$2:$D$6</c:f>
              <c:numCache>
                <c:formatCode>0.0</c:formatCode>
                <c:ptCount val="5"/>
                <c:pt idx="0">
                  <c:v>743.3</c:v>
                </c:pt>
                <c:pt idx="1">
                  <c:v>733.6</c:v>
                </c:pt>
                <c:pt idx="2">
                  <c:v>882.59999999999991</c:v>
                </c:pt>
                <c:pt idx="3">
                  <c:v>1126.3</c:v>
                </c:pt>
                <c:pt idx="4">
                  <c:v>1132.94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16403408"/>
        <c:axId val="-1916399600"/>
      </c:lineChart>
      <c:catAx>
        <c:axId val="-1916403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chemeClr val="accent4"/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-1916399600"/>
        <c:crosses val="autoZero"/>
        <c:auto val="1"/>
        <c:lblAlgn val="ctr"/>
        <c:lblOffset val="100"/>
        <c:noMultiLvlLbl val="0"/>
      </c:catAx>
      <c:valAx>
        <c:axId val="-1916399600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chemeClr val="accent4"/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-19164034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0125203479806588E-2"/>
          <c:y val="0.85786347894289239"/>
          <c:w val="0.93220656642015631"/>
          <c:h val="0.10120141477905005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14020342688318"/>
          <c:y val="0.13687232828687887"/>
          <c:w val="0.89014807102510263"/>
          <c:h val="0.583539525506505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rgbClr val="39FF29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71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67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70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74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latin typeface="Arial Narrow" panose="020B060602020203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67.375218619669056</c:v>
                </c:pt>
                <c:pt idx="1">
                  <c:v>64.285714285714292</c:v>
                </c:pt>
                <c:pt idx="2">
                  <c:v>67.403127124405174</c:v>
                </c:pt>
                <c:pt idx="3">
                  <c:v>71.153333925241952</c:v>
                </c:pt>
                <c:pt idx="4">
                  <c:v>70.2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Конс.бюджет</c:v>
                </c:pt>
              </c:strCache>
            </c:strRef>
          </c:tx>
          <c:spPr>
            <a:solidFill>
              <a:srgbClr val="2DB9FF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0"/>
                  <c:y val="4.375339347185548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33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5321960111428042E-3"/>
                  <c:y val="-4.3753393471855891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latin typeface="Arial Narrow" panose="020B060602020203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32.624781380330958</c:v>
                </c:pt>
                <c:pt idx="1">
                  <c:v>35.714285714285715</c:v>
                </c:pt>
                <c:pt idx="2">
                  <c:v>32.596872875594833</c:v>
                </c:pt>
                <c:pt idx="3">
                  <c:v>28.846666074758055</c:v>
                </c:pt>
                <c:pt idx="4">
                  <c:v>29.8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overlap val="100"/>
        <c:axId val="-1916402320"/>
        <c:axId val="-1916405584"/>
      </c:barChart>
      <c:catAx>
        <c:axId val="-1916402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chemeClr val="accent4"/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-1916405584"/>
        <c:crosses val="autoZero"/>
        <c:auto val="1"/>
        <c:lblAlgn val="ctr"/>
        <c:lblOffset val="100"/>
        <c:noMultiLvlLbl val="0"/>
      </c:catAx>
      <c:valAx>
        <c:axId val="-1916405584"/>
        <c:scaling>
          <c:orientation val="minMax"/>
          <c:max val="100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chemeClr val="accent4"/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-1916402320"/>
        <c:crosses val="autoZero"/>
        <c:crossBetween val="between"/>
        <c:majorUnit val="20"/>
      </c:valAx>
    </c:plotArea>
    <c:legend>
      <c:legendPos val="b"/>
      <c:legendEntry>
        <c:idx val="0"/>
        <c:txPr>
          <a:bodyPr/>
          <a:lstStyle/>
          <a:p>
            <a:pPr>
              <a:defRPr sz="2800" b="0">
                <a:solidFill>
                  <a:schemeClr val="accent4"/>
                </a:solidFill>
                <a:latin typeface="Arial Narrow" panose="020B0606020202030204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800" b="0">
                <a:solidFill>
                  <a:schemeClr val="accent4"/>
                </a:solidFill>
                <a:latin typeface="Arial Narrow" panose="020B060602020203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2.6078069514910051E-2"/>
          <c:y val="0.89241867381052853"/>
          <c:w val="0.9739219092837067"/>
          <c:h val="6.2635738874235528E-2"/>
        </c:manualLayout>
      </c:layout>
      <c:overlay val="0"/>
      <c:txPr>
        <a:bodyPr/>
        <a:lstStyle/>
        <a:p>
          <a:pPr>
            <a:defRPr sz="2800" b="0">
              <a:solidFill>
                <a:schemeClr val="accent4"/>
              </a:solidFill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 algn="r"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87478893039848"/>
          <c:y val="9.2825194042442785E-2"/>
          <c:w val="0.89512521106960152"/>
          <c:h val="0.69310707710746133"/>
        </c:manualLayout>
      </c:layout>
      <c:lineChart>
        <c:grouping val="standard"/>
        <c:varyColors val="0"/>
        <c:ser>
          <c:idx val="2"/>
          <c:order val="0"/>
          <c:tx>
            <c:strRef>
              <c:f>Лист1!$B$1</c:f>
              <c:strCache>
                <c:ptCount val="1"/>
                <c:pt idx="0">
                  <c:v>в Федеральный бюджет</c:v>
                </c:pt>
              </c:strCache>
            </c:strRef>
          </c:tx>
          <c:spPr>
            <a:ln w="63500">
              <a:solidFill>
                <a:schemeClr val="accent1"/>
              </a:solidFill>
            </a:ln>
          </c:spPr>
          <c:marker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dLbls>
            <c:dLbl>
              <c:idx val="0"/>
              <c:layout>
                <c:manualLayout>
                  <c:x val="-4.5408037099820518E-2"/>
                  <c:y val="-5.9616924819298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tx2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243.6</c:v>
                </c:pt>
                <c:pt idx="1">
                  <c:v>243.6</c:v>
                </c:pt>
                <c:pt idx="2">
                  <c:v>355.5</c:v>
                </c:pt>
                <c:pt idx="3">
                  <c:v>521.29999999999995</c:v>
                </c:pt>
                <c:pt idx="4">
                  <c:v>550.20000000000005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Лист1!$C$1</c:f>
              <c:strCache>
                <c:ptCount val="1"/>
                <c:pt idx="0">
                  <c:v>в конс. бюджет РТ</c:v>
                </c:pt>
              </c:strCache>
            </c:strRef>
          </c:tx>
          <c:spPr>
            <a:ln w="63500">
              <a:solidFill>
                <a:schemeClr val="accent3"/>
              </a:solidFill>
            </a:ln>
          </c:spPr>
          <c:marker>
            <c:spPr>
              <a:solidFill>
                <a:schemeClr val="accent3"/>
              </a:solidFill>
            </c:spPr>
          </c:marker>
          <c:dLbls>
            <c:dLbl>
              <c:idx val="0"/>
              <c:layout>
                <c:manualLayout>
                  <c:x val="-4.5408037099820518E-2"/>
                  <c:y val="4.56783823356277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8252703104672959E-2"/>
                  <c:y val="5.88402698207661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6621602976013391E-2"/>
                  <c:y val="7.72669122999600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9810997702764384E-2"/>
                  <c:y val="6.93697798088769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1747153542079765E-2"/>
                  <c:y val="6.41050248148217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accent3">
                        <a:lumMod val="75000"/>
                      </a:schemeClr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Лист1!$C$2:$C$6</c:f>
              <c:numCache>
                <c:formatCode>0.0</c:formatCode>
                <c:ptCount val="5"/>
                <c:pt idx="0">
                  <c:v>208.6</c:v>
                </c:pt>
                <c:pt idx="1">
                  <c:v>233.9</c:v>
                </c:pt>
                <c:pt idx="2">
                  <c:v>258</c:v>
                </c:pt>
                <c:pt idx="3">
                  <c:v>281.3</c:v>
                </c:pt>
                <c:pt idx="4">
                  <c:v>299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Лист1!$D$1</c:f>
              <c:strCache>
                <c:ptCount val="1"/>
                <c:pt idx="0">
                  <c:v>Всего</c:v>
                </c:pt>
              </c:strCache>
            </c:strRef>
          </c:tx>
          <c:spPr>
            <a:ln w="63500"/>
          </c:spPr>
          <c:dLbls>
            <c:dLbl>
              <c:idx val="3"/>
              <c:layout>
                <c:manualLayout>
                  <c:x val="-3.5914468284886016E-2"/>
                  <c:y val="-5.42095044775343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C00000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Лист1!$D$2:$D$6</c:f>
              <c:numCache>
                <c:formatCode>0.0</c:formatCode>
                <c:ptCount val="5"/>
                <c:pt idx="0">
                  <c:v>452.2</c:v>
                </c:pt>
                <c:pt idx="1">
                  <c:v>477.5</c:v>
                </c:pt>
                <c:pt idx="2">
                  <c:v>613.5</c:v>
                </c:pt>
                <c:pt idx="3">
                  <c:v>802.59999999999991</c:v>
                </c:pt>
                <c:pt idx="4">
                  <c:v>849.2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16403952"/>
        <c:axId val="-1916406672"/>
      </c:lineChart>
      <c:catAx>
        <c:axId val="-1916403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chemeClr val="accent4"/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-1916406672"/>
        <c:crosses val="autoZero"/>
        <c:auto val="1"/>
        <c:lblAlgn val="ctr"/>
        <c:lblOffset val="100"/>
        <c:noMultiLvlLbl val="0"/>
      </c:catAx>
      <c:valAx>
        <c:axId val="-1916406672"/>
        <c:scaling>
          <c:orientation val="minMax"/>
          <c:min val="5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chemeClr val="accent4"/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-1916403952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2000">
                <a:solidFill>
                  <a:schemeClr val="accent4"/>
                </a:solidFill>
                <a:latin typeface="Arial Narrow" panose="020B0606020202030204" pitchFamily="34" charset="0"/>
              </a:defRPr>
            </a:pPr>
            <a:endParaRPr lang="ru-RU"/>
          </a:p>
        </c:txPr>
      </c:legendEntry>
      <c:layout/>
      <c:overlay val="0"/>
      <c:txPr>
        <a:bodyPr/>
        <a:lstStyle/>
        <a:p>
          <a:pPr>
            <a:defRPr sz="2400">
              <a:solidFill>
                <a:schemeClr val="accent4"/>
              </a:solidFill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F160AE-18BA-42BF-9EDF-84CA0F608C9A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56A4173-82A8-4C87-B978-431893D038E3}">
      <dgm:prSet phldrT="[Текст]" custT="1"/>
      <dgm:spPr/>
      <dgm:t>
        <a:bodyPr/>
        <a:lstStyle/>
        <a:p>
          <a:pPr marL="0" indent="0"/>
          <a:r>
            <a:rPr lang="ru-RU" sz="3200" dirty="0" smtClean="0">
              <a:latin typeface="Arial Narrow" panose="020B0606020202030204" pitchFamily="34" charset="0"/>
            </a:rPr>
            <a:t>Расходы</a:t>
          </a:r>
          <a:endParaRPr lang="ru-RU" sz="3200" dirty="0">
            <a:latin typeface="Arial Narrow" panose="020B0606020202030204" pitchFamily="34" charset="0"/>
          </a:endParaRPr>
        </a:p>
      </dgm:t>
    </dgm:pt>
    <dgm:pt modelId="{3A504DCC-F181-4D31-B021-D03353C9210B}" type="parTrans" cxnId="{5B030E79-4662-4BD3-BF6F-DE430D30B976}">
      <dgm:prSet/>
      <dgm:spPr/>
      <dgm:t>
        <a:bodyPr/>
        <a:lstStyle/>
        <a:p>
          <a:endParaRPr lang="ru-RU"/>
        </a:p>
      </dgm:t>
    </dgm:pt>
    <dgm:pt modelId="{0E300EA9-F2AB-4B4C-8ECF-4C3E137F4798}" type="sibTrans" cxnId="{5B030E79-4662-4BD3-BF6F-DE430D30B976}">
      <dgm:prSet custT="1"/>
      <dgm:spPr/>
      <dgm:t>
        <a:bodyPr/>
        <a:lstStyle/>
        <a:p>
          <a:r>
            <a:rPr lang="ru-RU" sz="3200" dirty="0" smtClean="0">
              <a:latin typeface="Arial Narrow" panose="020B0606020202030204" pitchFamily="34" charset="0"/>
            </a:rPr>
            <a:t>Доходы</a:t>
          </a:r>
          <a:endParaRPr lang="ru-RU" sz="3200" dirty="0">
            <a:latin typeface="Arial Narrow" panose="020B0606020202030204" pitchFamily="34" charset="0"/>
          </a:endParaRPr>
        </a:p>
      </dgm:t>
    </dgm:pt>
    <dgm:pt modelId="{ECE04B54-AAD5-4257-B962-D709EF4383F7}">
      <dgm:prSet phldrT="[Текст]" custT="1"/>
      <dgm:spPr/>
      <dgm:t>
        <a:bodyPr/>
        <a:lstStyle/>
        <a:p>
          <a:r>
            <a:rPr lang="ru-RU" sz="2400" dirty="0" smtClean="0">
              <a:latin typeface="Arial Narrow" panose="020B0606020202030204" pitchFamily="34" charset="0"/>
            </a:rPr>
            <a:t>Дефицит (Профицит)</a:t>
          </a:r>
        </a:p>
        <a:p>
          <a:r>
            <a:rPr lang="ru-RU" sz="2400" dirty="0" smtClean="0">
              <a:latin typeface="Arial Narrow" panose="020B0606020202030204" pitchFamily="34" charset="0"/>
            </a:rPr>
            <a:t>бюджета</a:t>
          </a:r>
          <a:endParaRPr lang="ru-RU" sz="2400" dirty="0">
            <a:latin typeface="Arial Narrow" panose="020B0606020202030204" pitchFamily="34" charset="0"/>
          </a:endParaRPr>
        </a:p>
      </dgm:t>
    </dgm:pt>
    <dgm:pt modelId="{29A361F3-5057-412D-AE53-287CBEC19610}" type="parTrans" cxnId="{7E46F61B-AE45-458D-895D-3FB4679D42FB}">
      <dgm:prSet/>
      <dgm:spPr/>
      <dgm:t>
        <a:bodyPr/>
        <a:lstStyle/>
        <a:p>
          <a:endParaRPr lang="ru-RU"/>
        </a:p>
      </dgm:t>
    </dgm:pt>
    <dgm:pt modelId="{ED78524A-B3DC-4585-88DA-DA72726DF548}" type="sibTrans" cxnId="{7E46F61B-AE45-458D-895D-3FB4679D42FB}">
      <dgm:prSet custT="1"/>
      <dgm:spPr/>
      <dgm:t>
        <a:bodyPr lIns="0"/>
        <a:lstStyle/>
        <a:p>
          <a:pPr marL="0" indent="0"/>
          <a:r>
            <a:rPr lang="ru-RU" sz="2400" dirty="0" smtClean="0">
              <a:latin typeface="Arial Narrow" panose="020B0606020202030204" pitchFamily="34" charset="0"/>
            </a:rPr>
            <a:t>Источники </a:t>
          </a:r>
          <a:r>
            <a:rPr lang="ru-RU" sz="2400" dirty="0" err="1" smtClean="0">
              <a:latin typeface="Arial Narrow" panose="020B0606020202030204" pitchFamily="34" charset="0"/>
            </a:rPr>
            <a:t>финансиро-вания</a:t>
          </a:r>
          <a:r>
            <a:rPr lang="ru-RU" sz="2400" dirty="0" smtClean="0">
              <a:latin typeface="Arial Narrow" panose="020B0606020202030204" pitchFamily="34" charset="0"/>
            </a:rPr>
            <a:t> дефицита бюджета</a:t>
          </a:r>
          <a:endParaRPr lang="ru-RU" sz="2400" dirty="0">
            <a:latin typeface="Arial Narrow" panose="020B0606020202030204" pitchFamily="34" charset="0"/>
          </a:endParaRPr>
        </a:p>
      </dgm:t>
    </dgm:pt>
    <dgm:pt modelId="{6CAF89D9-D577-4730-AC36-C78B8D4A4843}" type="pres">
      <dgm:prSet presAssocID="{94F160AE-18BA-42BF-9EDF-84CA0F608C9A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4D5EF94-7BA1-464C-8A2E-E234B081B74D}" type="pres">
      <dgm:prSet presAssocID="{A56A4173-82A8-4C87-B978-431893D038E3}" presName="composite" presStyleCnt="0"/>
      <dgm:spPr/>
    </dgm:pt>
    <dgm:pt modelId="{431BE097-3CC6-4DB7-9893-12A9AFC2D445}" type="pres">
      <dgm:prSet presAssocID="{A56A4173-82A8-4C87-B978-431893D038E3}" presName="Parent1" presStyleLbl="node1" presStyleIdx="0" presStyleCnt="4" custScaleX="160628" custScaleY="151394" custLinFactNeighborX="5645" custLinFactNeighborY="-13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813716-883A-4E78-B293-50A09E76E03D}" type="pres">
      <dgm:prSet presAssocID="{A56A4173-82A8-4C87-B978-431893D038E3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8E484D4F-B8B6-49EB-AD39-2E42E16979D5}" type="pres">
      <dgm:prSet presAssocID="{A56A4173-82A8-4C87-B978-431893D038E3}" presName="BalanceSpacing" presStyleCnt="0"/>
      <dgm:spPr/>
    </dgm:pt>
    <dgm:pt modelId="{AE9F96BE-53BC-46AE-9091-E5C24A67F65A}" type="pres">
      <dgm:prSet presAssocID="{A56A4173-82A8-4C87-B978-431893D038E3}" presName="BalanceSpacing1" presStyleCnt="0"/>
      <dgm:spPr/>
    </dgm:pt>
    <dgm:pt modelId="{DAE4CBBC-AF2C-4960-9968-F029CC8FBACD}" type="pres">
      <dgm:prSet presAssocID="{0E300EA9-F2AB-4B4C-8ECF-4C3E137F4798}" presName="Accent1Text" presStyleLbl="node1" presStyleIdx="1" presStyleCnt="4" custScaleX="160628" custScaleY="151394" custLinFactNeighborX="-49506" custLinFactNeighborY="-4191"/>
      <dgm:spPr/>
      <dgm:t>
        <a:bodyPr/>
        <a:lstStyle/>
        <a:p>
          <a:endParaRPr lang="ru-RU"/>
        </a:p>
      </dgm:t>
    </dgm:pt>
    <dgm:pt modelId="{A6283707-14E2-4EC3-BCC6-C4FE1631166F}" type="pres">
      <dgm:prSet presAssocID="{0E300EA9-F2AB-4B4C-8ECF-4C3E137F4798}" presName="spaceBetweenRectangles" presStyleCnt="0"/>
      <dgm:spPr/>
    </dgm:pt>
    <dgm:pt modelId="{C6C10DE7-94EC-4282-B074-22A864B73179}" type="pres">
      <dgm:prSet presAssocID="{ECE04B54-AAD5-4257-B962-D709EF4383F7}" presName="composite" presStyleCnt="0"/>
      <dgm:spPr/>
    </dgm:pt>
    <dgm:pt modelId="{A3FE1799-A798-4A23-8884-79496FDAE58B}" type="pres">
      <dgm:prSet presAssocID="{ECE04B54-AAD5-4257-B962-D709EF4383F7}" presName="Parent1" presStyleLbl="node1" presStyleIdx="2" presStyleCnt="4" custScaleX="160628" custScaleY="151394" custLinFactNeighborX="-24055" custLinFactNeighborY="-188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4F230-4798-40EE-8635-5EA04E4C8A3C}" type="pres">
      <dgm:prSet presAssocID="{ECE04B54-AAD5-4257-B962-D709EF4383F7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CA86D428-E90E-4D67-9976-946DD57CC75F}" type="pres">
      <dgm:prSet presAssocID="{ECE04B54-AAD5-4257-B962-D709EF4383F7}" presName="BalanceSpacing" presStyleCnt="0"/>
      <dgm:spPr/>
    </dgm:pt>
    <dgm:pt modelId="{E17A5C17-B9B0-4076-9736-91D4C2CB1085}" type="pres">
      <dgm:prSet presAssocID="{ECE04B54-AAD5-4257-B962-D709EF4383F7}" presName="BalanceSpacing1" presStyleCnt="0"/>
      <dgm:spPr/>
    </dgm:pt>
    <dgm:pt modelId="{918ED5C4-BC3A-468E-9314-80565B9C96F3}" type="pres">
      <dgm:prSet presAssocID="{ED78524A-B3DC-4585-88DA-DA72726DF548}" presName="Accent1Text" presStyleLbl="node1" presStyleIdx="3" presStyleCnt="4" custScaleX="160628" custScaleY="151394" custLinFactNeighborX="31096" custLinFactNeighborY="-18800"/>
      <dgm:spPr/>
      <dgm:t>
        <a:bodyPr/>
        <a:lstStyle/>
        <a:p>
          <a:endParaRPr lang="ru-RU"/>
        </a:p>
      </dgm:t>
    </dgm:pt>
  </dgm:ptLst>
  <dgm:cxnLst>
    <dgm:cxn modelId="{5B030E79-4662-4BD3-BF6F-DE430D30B976}" srcId="{94F160AE-18BA-42BF-9EDF-84CA0F608C9A}" destId="{A56A4173-82A8-4C87-B978-431893D038E3}" srcOrd="0" destOrd="0" parTransId="{3A504DCC-F181-4D31-B021-D03353C9210B}" sibTransId="{0E300EA9-F2AB-4B4C-8ECF-4C3E137F4798}"/>
    <dgm:cxn modelId="{DF5AB743-A56F-4242-8B61-8650D02E23DC}" type="presOf" srcId="{ED78524A-B3DC-4585-88DA-DA72726DF548}" destId="{918ED5C4-BC3A-468E-9314-80565B9C96F3}" srcOrd="0" destOrd="0" presId="urn:microsoft.com/office/officeart/2008/layout/AlternatingHexagons"/>
    <dgm:cxn modelId="{D37BAE52-B233-433F-92C5-92ABE8B9E562}" type="presOf" srcId="{0E300EA9-F2AB-4B4C-8ECF-4C3E137F4798}" destId="{DAE4CBBC-AF2C-4960-9968-F029CC8FBACD}" srcOrd="0" destOrd="0" presId="urn:microsoft.com/office/officeart/2008/layout/AlternatingHexagons"/>
    <dgm:cxn modelId="{DAD1ED75-AD70-46E4-AF04-627C0C58A793}" type="presOf" srcId="{A56A4173-82A8-4C87-B978-431893D038E3}" destId="{431BE097-3CC6-4DB7-9893-12A9AFC2D445}" srcOrd="0" destOrd="0" presId="urn:microsoft.com/office/officeart/2008/layout/AlternatingHexagons"/>
    <dgm:cxn modelId="{022439B2-9E1C-4271-AFD3-68051240AE4E}" type="presOf" srcId="{94F160AE-18BA-42BF-9EDF-84CA0F608C9A}" destId="{6CAF89D9-D577-4730-AC36-C78B8D4A4843}" srcOrd="0" destOrd="0" presId="urn:microsoft.com/office/officeart/2008/layout/AlternatingHexagons"/>
    <dgm:cxn modelId="{7E46F61B-AE45-458D-895D-3FB4679D42FB}" srcId="{94F160AE-18BA-42BF-9EDF-84CA0F608C9A}" destId="{ECE04B54-AAD5-4257-B962-D709EF4383F7}" srcOrd="1" destOrd="0" parTransId="{29A361F3-5057-412D-AE53-287CBEC19610}" sibTransId="{ED78524A-B3DC-4585-88DA-DA72726DF548}"/>
    <dgm:cxn modelId="{71F8781B-60CC-4659-83F6-C3BC24FBA6F1}" type="presOf" srcId="{ECE04B54-AAD5-4257-B962-D709EF4383F7}" destId="{A3FE1799-A798-4A23-8884-79496FDAE58B}" srcOrd="0" destOrd="0" presId="urn:microsoft.com/office/officeart/2008/layout/AlternatingHexagons"/>
    <dgm:cxn modelId="{0D18EA8A-D83D-43E3-9A28-B08624C40C4E}" type="presParOf" srcId="{6CAF89D9-D577-4730-AC36-C78B8D4A4843}" destId="{94D5EF94-7BA1-464C-8A2E-E234B081B74D}" srcOrd="0" destOrd="0" presId="urn:microsoft.com/office/officeart/2008/layout/AlternatingHexagons"/>
    <dgm:cxn modelId="{40433E97-C6B6-4A83-A09F-8543B61CE3B0}" type="presParOf" srcId="{94D5EF94-7BA1-464C-8A2E-E234B081B74D}" destId="{431BE097-3CC6-4DB7-9893-12A9AFC2D445}" srcOrd="0" destOrd="0" presId="urn:microsoft.com/office/officeart/2008/layout/AlternatingHexagons"/>
    <dgm:cxn modelId="{47E9A4B5-7C37-448C-B21A-549F8E9D6E5C}" type="presParOf" srcId="{94D5EF94-7BA1-464C-8A2E-E234B081B74D}" destId="{A7813716-883A-4E78-B293-50A09E76E03D}" srcOrd="1" destOrd="0" presId="urn:microsoft.com/office/officeart/2008/layout/AlternatingHexagons"/>
    <dgm:cxn modelId="{5E2E3339-C8A2-45B3-B0D3-62CBE334C581}" type="presParOf" srcId="{94D5EF94-7BA1-464C-8A2E-E234B081B74D}" destId="{8E484D4F-B8B6-49EB-AD39-2E42E16979D5}" srcOrd="2" destOrd="0" presId="urn:microsoft.com/office/officeart/2008/layout/AlternatingHexagons"/>
    <dgm:cxn modelId="{574D28C3-1F4C-4E6D-A255-8C5844CBC0AA}" type="presParOf" srcId="{94D5EF94-7BA1-464C-8A2E-E234B081B74D}" destId="{AE9F96BE-53BC-46AE-9091-E5C24A67F65A}" srcOrd="3" destOrd="0" presId="urn:microsoft.com/office/officeart/2008/layout/AlternatingHexagons"/>
    <dgm:cxn modelId="{3F3302B7-9C24-4E2B-9859-266A750BF73D}" type="presParOf" srcId="{94D5EF94-7BA1-464C-8A2E-E234B081B74D}" destId="{DAE4CBBC-AF2C-4960-9968-F029CC8FBACD}" srcOrd="4" destOrd="0" presId="urn:microsoft.com/office/officeart/2008/layout/AlternatingHexagons"/>
    <dgm:cxn modelId="{412E0D8C-4AC3-4AFB-93AD-9FB92F4C6C55}" type="presParOf" srcId="{6CAF89D9-D577-4730-AC36-C78B8D4A4843}" destId="{A6283707-14E2-4EC3-BCC6-C4FE1631166F}" srcOrd="1" destOrd="0" presId="urn:microsoft.com/office/officeart/2008/layout/AlternatingHexagons"/>
    <dgm:cxn modelId="{334F42C3-4FC5-460C-A580-DABF68F8FF6D}" type="presParOf" srcId="{6CAF89D9-D577-4730-AC36-C78B8D4A4843}" destId="{C6C10DE7-94EC-4282-B074-22A864B73179}" srcOrd="2" destOrd="0" presId="urn:microsoft.com/office/officeart/2008/layout/AlternatingHexagons"/>
    <dgm:cxn modelId="{D469624A-EED2-43C9-8814-889755C27695}" type="presParOf" srcId="{C6C10DE7-94EC-4282-B074-22A864B73179}" destId="{A3FE1799-A798-4A23-8884-79496FDAE58B}" srcOrd="0" destOrd="0" presId="urn:microsoft.com/office/officeart/2008/layout/AlternatingHexagons"/>
    <dgm:cxn modelId="{CCCFFBF3-6D01-4F20-9298-76A0704AB00F}" type="presParOf" srcId="{C6C10DE7-94EC-4282-B074-22A864B73179}" destId="{70F4F230-4798-40EE-8635-5EA04E4C8A3C}" srcOrd="1" destOrd="0" presId="urn:microsoft.com/office/officeart/2008/layout/AlternatingHexagons"/>
    <dgm:cxn modelId="{A8A1BA70-D1DC-452C-98B9-0AF5A0F6AC85}" type="presParOf" srcId="{C6C10DE7-94EC-4282-B074-22A864B73179}" destId="{CA86D428-E90E-4D67-9976-946DD57CC75F}" srcOrd="2" destOrd="0" presId="urn:microsoft.com/office/officeart/2008/layout/AlternatingHexagons"/>
    <dgm:cxn modelId="{CC0C3326-C5D6-4437-90E4-4D1AA1B6DB6C}" type="presParOf" srcId="{C6C10DE7-94EC-4282-B074-22A864B73179}" destId="{E17A5C17-B9B0-4076-9736-91D4C2CB1085}" srcOrd="3" destOrd="0" presId="urn:microsoft.com/office/officeart/2008/layout/AlternatingHexagons"/>
    <dgm:cxn modelId="{D7114134-F6B9-4494-B8BF-B17E320F76F0}" type="presParOf" srcId="{C6C10DE7-94EC-4282-B074-22A864B73179}" destId="{918ED5C4-BC3A-468E-9314-80565B9C96F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410DF0-A22E-41D1-9536-FCBB7948CF1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A6655BE-955B-45E2-9E68-60069BD338E0}">
      <dgm:prSet phldrT="[Текст]" custT="1"/>
      <dgm:spPr>
        <a:xfrm>
          <a:off x="610504" y="416587"/>
          <a:ext cx="8750862" cy="833607"/>
        </a:xfrm>
      </dgm:spPr>
      <dgm:t>
        <a:bodyPr/>
        <a:lstStyle/>
        <a:p>
          <a:r>
            <a:rPr lang="ru-RU" sz="2400" dirty="0" smtClean="0">
              <a:latin typeface="Arial Narrow" panose="020B0606020202030204" pitchFamily="34" charset="0"/>
              <a:cs typeface="Arial" panose="020B0604020202020204" pitchFamily="34" charset="0"/>
            </a:rPr>
            <a:t>Глобальный конкурентоспособный устойчивый регион</a:t>
          </a:r>
          <a:endParaRPr lang="ru-RU" sz="2400" b="0" dirty="0">
            <a:latin typeface="Arial Narrow" panose="020B0606020202030204" pitchFamily="34" charset="0"/>
            <a:ea typeface="+mn-ea"/>
            <a:cs typeface="Arial" panose="020B0604020202020204" pitchFamily="34" charset="0"/>
          </a:endParaRPr>
        </a:p>
      </dgm:t>
    </dgm:pt>
    <dgm:pt modelId="{B75A4BBA-1E9B-4301-A214-5F5F558D2621}" type="parTrans" cxnId="{388ADF71-771A-41B4-99BE-A0D63C895ECD}">
      <dgm:prSet/>
      <dgm:spPr/>
      <dgm:t>
        <a:bodyPr/>
        <a:lstStyle/>
        <a:p>
          <a:endParaRPr lang="ru-RU" sz="2400" b="0">
            <a:latin typeface="Arial Narrow" panose="020B0606020202030204" pitchFamily="34" charset="0"/>
          </a:endParaRPr>
        </a:p>
      </dgm:t>
    </dgm:pt>
    <dgm:pt modelId="{C14767CA-94E9-4EA6-9D40-BC706D255117}" type="sibTrans" cxnId="{388ADF71-771A-41B4-99BE-A0D63C895ECD}">
      <dgm:prSet/>
      <dgm:spPr>
        <a:xfrm>
          <a:off x="-6126981" y="-937410"/>
          <a:ext cx="7293488" cy="7293488"/>
        </a:xfrm>
      </dgm:spPr>
      <dgm:t>
        <a:bodyPr/>
        <a:lstStyle/>
        <a:p>
          <a:endParaRPr lang="ru-RU" sz="2400" b="0">
            <a:latin typeface="Arial Narrow" panose="020B0606020202030204" pitchFamily="34" charset="0"/>
          </a:endParaRPr>
        </a:p>
      </dgm:t>
    </dgm:pt>
    <dgm:pt modelId="{2A3DB1FC-1E6D-4D8D-B58B-FB4A2560F06B}">
      <dgm:prSet phldrT="[Текст]" custT="1"/>
      <dgm:spPr>
        <a:xfrm>
          <a:off x="1088431" y="1667215"/>
          <a:ext cx="8272935" cy="833607"/>
        </a:xfrm>
      </dgm:spPr>
      <dgm:t>
        <a:bodyPr/>
        <a:lstStyle/>
        <a:p>
          <a:r>
            <a:rPr lang="ru-RU" sz="2400" smtClean="0">
              <a:latin typeface="Arial Narrow" panose="020B0606020202030204" pitchFamily="34" charset="0"/>
              <a:cs typeface="Arial" panose="020B0604020202020204" pitchFamily="34" charset="0"/>
            </a:rPr>
            <a:t>Драйвер полюса роста "Волга-Кама"</a:t>
          </a:r>
          <a:endParaRPr lang="ru-RU" sz="2400" b="0" dirty="0">
            <a:latin typeface="Arial Narrow" panose="020B0606020202030204" pitchFamily="34" charset="0"/>
            <a:ea typeface="+mn-ea"/>
            <a:cs typeface="Arial" panose="020B0604020202020204" pitchFamily="34" charset="0"/>
          </a:endParaRPr>
        </a:p>
      </dgm:t>
    </dgm:pt>
    <dgm:pt modelId="{7549893C-54BE-4222-9398-12A2F95557CF}" type="parTrans" cxnId="{353E89A4-2B4E-4219-A00A-C2004DF13296}">
      <dgm:prSet/>
      <dgm:spPr/>
      <dgm:t>
        <a:bodyPr/>
        <a:lstStyle/>
        <a:p>
          <a:endParaRPr lang="ru-RU" sz="2400" b="0">
            <a:latin typeface="Arial Narrow" panose="020B0606020202030204" pitchFamily="34" charset="0"/>
          </a:endParaRPr>
        </a:p>
      </dgm:t>
    </dgm:pt>
    <dgm:pt modelId="{0E50ED4A-26B5-4D43-9E25-82E526623954}" type="sibTrans" cxnId="{353E89A4-2B4E-4219-A00A-C2004DF13296}">
      <dgm:prSet/>
      <dgm:spPr/>
      <dgm:t>
        <a:bodyPr/>
        <a:lstStyle/>
        <a:p>
          <a:endParaRPr lang="ru-RU" sz="2400" b="0">
            <a:latin typeface="Arial Narrow" panose="020B0606020202030204" pitchFamily="34" charset="0"/>
          </a:endParaRPr>
        </a:p>
      </dgm:t>
    </dgm:pt>
    <dgm:pt modelId="{6968629D-06AF-4EC7-BD04-49EA95A6CC23}">
      <dgm:prSet phldrT="[Текст]" custT="1"/>
      <dgm:spPr>
        <a:xfrm>
          <a:off x="1088431" y="2917843"/>
          <a:ext cx="8272935" cy="833607"/>
        </a:xfrm>
      </dgm:spPr>
      <dgm:t>
        <a:bodyPr/>
        <a:lstStyle/>
        <a:p>
          <a:r>
            <a:rPr lang="ru-RU" sz="1800" b="0" dirty="0" smtClean="0">
              <a:latin typeface="Arial Narrow" panose="020B0606020202030204" pitchFamily="34" charset="0"/>
              <a:ea typeface="+mn-ea"/>
              <a:cs typeface="+mn-cs"/>
            </a:rPr>
            <a:t>лидер по качеству взаимосвязанного развития человеческого капитала, институтов, инфраструктуры, экономики, внешней интеграции (осевой евразийский регион России) и внутреннего пространства</a:t>
          </a:r>
          <a:endParaRPr lang="ru-RU" sz="1800" b="0" dirty="0">
            <a:latin typeface="Arial Narrow" panose="020B0606020202030204" pitchFamily="34" charset="0"/>
            <a:ea typeface="+mn-ea"/>
            <a:cs typeface="+mn-cs"/>
          </a:endParaRPr>
        </a:p>
      </dgm:t>
    </dgm:pt>
    <dgm:pt modelId="{22973FD1-6F3F-4F3E-B455-4A0CF114A4E8}" type="parTrans" cxnId="{A42D86D3-B2EA-4498-8010-C9787129BCFD}">
      <dgm:prSet/>
      <dgm:spPr/>
      <dgm:t>
        <a:bodyPr/>
        <a:lstStyle/>
        <a:p>
          <a:endParaRPr lang="ru-RU" sz="2400" b="0">
            <a:latin typeface="Arial Narrow" panose="020B0606020202030204" pitchFamily="34" charset="0"/>
          </a:endParaRPr>
        </a:p>
      </dgm:t>
    </dgm:pt>
    <dgm:pt modelId="{67F0318A-7E09-44B9-9A9C-5828380E0831}" type="sibTrans" cxnId="{A42D86D3-B2EA-4498-8010-C9787129BCFD}">
      <dgm:prSet/>
      <dgm:spPr/>
      <dgm:t>
        <a:bodyPr/>
        <a:lstStyle/>
        <a:p>
          <a:endParaRPr lang="ru-RU" sz="2400" b="0">
            <a:latin typeface="Arial Narrow" panose="020B0606020202030204" pitchFamily="34" charset="0"/>
          </a:endParaRPr>
        </a:p>
      </dgm:t>
    </dgm:pt>
    <dgm:pt modelId="{3BE26C5A-7703-4837-A4E4-92204A633B67}">
      <dgm:prSet custT="1"/>
      <dgm:spPr>
        <a:xfrm>
          <a:off x="610504" y="4168472"/>
          <a:ext cx="8750862" cy="833607"/>
        </a:xfrm>
      </dgm:spPr>
      <dgm:t>
        <a:bodyPr/>
        <a:lstStyle/>
        <a:p>
          <a:r>
            <a:rPr lang="ru-RU" sz="2400" b="0" smtClean="0">
              <a:latin typeface="Arial Narrow" panose="020B0606020202030204" pitchFamily="34" charset="0"/>
              <a:ea typeface="+mn-ea"/>
              <a:cs typeface="+mn-cs"/>
            </a:rPr>
            <a:t>регион с опережающими темпами развития, высокой включенностью в международное разделение труда</a:t>
          </a:r>
          <a:endParaRPr lang="ru-RU" sz="2400" b="0" dirty="0" smtClean="0">
            <a:latin typeface="Arial Narrow" panose="020B0606020202030204" pitchFamily="34" charset="0"/>
            <a:ea typeface="+mn-ea"/>
            <a:cs typeface="+mn-cs"/>
          </a:endParaRPr>
        </a:p>
      </dgm:t>
    </dgm:pt>
    <dgm:pt modelId="{1F9F6EA6-BA2A-4D26-88C5-BC8BFC935AD8}" type="parTrans" cxnId="{5F13133A-C787-4114-AF21-2B24D0CD36F6}">
      <dgm:prSet/>
      <dgm:spPr/>
      <dgm:t>
        <a:bodyPr/>
        <a:lstStyle/>
        <a:p>
          <a:endParaRPr lang="ru-RU" sz="2400" b="0">
            <a:latin typeface="Arial Narrow" panose="020B0606020202030204" pitchFamily="34" charset="0"/>
          </a:endParaRPr>
        </a:p>
      </dgm:t>
    </dgm:pt>
    <dgm:pt modelId="{45DB097B-107B-4EEB-8ACF-BB2641A75E97}" type="sibTrans" cxnId="{5F13133A-C787-4114-AF21-2B24D0CD36F6}">
      <dgm:prSet/>
      <dgm:spPr/>
      <dgm:t>
        <a:bodyPr/>
        <a:lstStyle/>
        <a:p>
          <a:endParaRPr lang="ru-RU" sz="2400" b="0">
            <a:latin typeface="Arial Narrow" panose="020B0606020202030204" pitchFamily="34" charset="0"/>
          </a:endParaRPr>
        </a:p>
      </dgm:t>
    </dgm:pt>
    <dgm:pt modelId="{D8A85AEA-1DE1-4D13-AF04-E444778AE17D}" type="pres">
      <dgm:prSet presAssocID="{55410DF0-A22E-41D1-9536-FCBB7948CF1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A690938-88F3-4B63-A754-63C177E963F7}" type="pres">
      <dgm:prSet presAssocID="{55410DF0-A22E-41D1-9536-FCBB7948CF13}" presName="Name1" presStyleCnt="0"/>
      <dgm:spPr/>
      <dgm:t>
        <a:bodyPr/>
        <a:lstStyle/>
        <a:p>
          <a:endParaRPr lang="ru-RU"/>
        </a:p>
      </dgm:t>
    </dgm:pt>
    <dgm:pt modelId="{A6BC1150-07E8-42F3-96EC-16587743DAC4}" type="pres">
      <dgm:prSet presAssocID="{55410DF0-A22E-41D1-9536-FCBB7948CF13}" presName="cycle" presStyleCnt="0"/>
      <dgm:spPr/>
      <dgm:t>
        <a:bodyPr/>
        <a:lstStyle/>
        <a:p>
          <a:endParaRPr lang="ru-RU"/>
        </a:p>
      </dgm:t>
    </dgm:pt>
    <dgm:pt modelId="{00D0A0B9-4CF0-41B9-AEA7-597590678401}" type="pres">
      <dgm:prSet presAssocID="{55410DF0-A22E-41D1-9536-FCBB7948CF13}" presName="srcNode" presStyleLbl="node1" presStyleIdx="0" presStyleCnt="4"/>
      <dgm:spPr/>
      <dgm:t>
        <a:bodyPr/>
        <a:lstStyle/>
        <a:p>
          <a:endParaRPr lang="ru-RU"/>
        </a:p>
      </dgm:t>
    </dgm:pt>
    <dgm:pt modelId="{E89DF685-650D-4087-AA09-FE796DDD6604}" type="pres">
      <dgm:prSet presAssocID="{55410DF0-A22E-41D1-9536-FCBB7948CF13}" presName="conn" presStyleLbl="parChTrans1D2" presStyleIdx="0" presStyleCnt="1"/>
      <dgm:spPr>
        <a:prstGeom prst="blockArc">
          <a:avLst>
            <a:gd name="adj1" fmla="val 18900000"/>
            <a:gd name="adj2" fmla="val 2700000"/>
            <a:gd name="adj3" fmla="val 296"/>
          </a:avLst>
        </a:prstGeom>
      </dgm:spPr>
      <dgm:t>
        <a:bodyPr/>
        <a:lstStyle/>
        <a:p>
          <a:endParaRPr lang="ru-RU"/>
        </a:p>
      </dgm:t>
    </dgm:pt>
    <dgm:pt modelId="{6C7FF9D7-FCFE-47CF-8BB3-DB712CA1A135}" type="pres">
      <dgm:prSet presAssocID="{55410DF0-A22E-41D1-9536-FCBB7948CF13}" presName="extraNode" presStyleLbl="node1" presStyleIdx="0" presStyleCnt="4"/>
      <dgm:spPr/>
      <dgm:t>
        <a:bodyPr/>
        <a:lstStyle/>
        <a:p>
          <a:endParaRPr lang="ru-RU"/>
        </a:p>
      </dgm:t>
    </dgm:pt>
    <dgm:pt modelId="{A3C2CF16-0728-4747-85E3-03CBE3F40BEA}" type="pres">
      <dgm:prSet presAssocID="{55410DF0-A22E-41D1-9536-FCBB7948CF13}" presName="dstNode" presStyleLbl="node1" presStyleIdx="0" presStyleCnt="4"/>
      <dgm:spPr/>
      <dgm:t>
        <a:bodyPr/>
        <a:lstStyle/>
        <a:p>
          <a:endParaRPr lang="ru-RU"/>
        </a:p>
      </dgm:t>
    </dgm:pt>
    <dgm:pt modelId="{5C0AC2E3-3638-43A2-9867-4A95698B0F1F}" type="pres">
      <dgm:prSet presAssocID="{CA6655BE-955B-45E2-9E68-60069BD338E0}" presName="text_1" presStyleLbl="node1" presStyleIdx="0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BFBB1FD3-6667-4C21-A48A-B6F00AA98E85}" type="pres">
      <dgm:prSet presAssocID="{CA6655BE-955B-45E2-9E68-60069BD338E0}" presName="accent_1" presStyleCnt="0"/>
      <dgm:spPr/>
      <dgm:t>
        <a:bodyPr/>
        <a:lstStyle/>
        <a:p>
          <a:endParaRPr lang="ru-RU"/>
        </a:p>
      </dgm:t>
    </dgm:pt>
    <dgm:pt modelId="{4258ACB8-D1E1-48FA-882D-31E285E1A186}" type="pres">
      <dgm:prSet presAssocID="{CA6655BE-955B-45E2-9E68-60069BD338E0}" presName="accentRepeatNode" presStyleLbl="solidFgAcc1" presStyleIdx="0" presStyleCnt="4"/>
      <dgm:spPr>
        <a:xfrm>
          <a:off x="89500" y="312386"/>
          <a:ext cx="1042009" cy="1042009"/>
        </a:xfrm>
        <a:prstGeom prst="ellipse">
          <a:avLst/>
        </a:prstGeom>
      </dgm:spPr>
      <dgm:t>
        <a:bodyPr/>
        <a:lstStyle/>
        <a:p>
          <a:endParaRPr lang="ru-RU"/>
        </a:p>
      </dgm:t>
    </dgm:pt>
    <dgm:pt modelId="{47C96639-70F3-4E88-92F0-E8E56416E53D}" type="pres">
      <dgm:prSet presAssocID="{2A3DB1FC-1E6D-4D8D-B58B-FB4A2560F06B}" presName="text_2" presStyleLbl="node1" presStyleIdx="1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12CBC8E3-D333-4C19-B4F2-5F6DC83FC0F3}" type="pres">
      <dgm:prSet presAssocID="{2A3DB1FC-1E6D-4D8D-B58B-FB4A2560F06B}" presName="accent_2" presStyleCnt="0"/>
      <dgm:spPr/>
      <dgm:t>
        <a:bodyPr/>
        <a:lstStyle/>
        <a:p>
          <a:endParaRPr lang="ru-RU"/>
        </a:p>
      </dgm:t>
    </dgm:pt>
    <dgm:pt modelId="{99CE6333-B477-452C-9A4A-1C429EE9B1EE}" type="pres">
      <dgm:prSet presAssocID="{2A3DB1FC-1E6D-4D8D-B58B-FB4A2560F06B}" presName="accentRepeatNode" presStyleLbl="solidFgAcc1" presStyleIdx="1" presStyleCnt="4"/>
      <dgm:spPr>
        <a:xfrm>
          <a:off x="567426" y="1563014"/>
          <a:ext cx="1042009" cy="1042009"/>
        </a:xfrm>
        <a:prstGeom prst="ellipse">
          <a:avLst/>
        </a:prstGeom>
      </dgm:spPr>
      <dgm:t>
        <a:bodyPr/>
        <a:lstStyle/>
        <a:p>
          <a:endParaRPr lang="ru-RU"/>
        </a:p>
      </dgm:t>
    </dgm:pt>
    <dgm:pt modelId="{2969DF9A-58D1-4C84-9BB7-3F9F985A802E}" type="pres">
      <dgm:prSet presAssocID="{6968629D-06AF-4EC7-BD04-49EA95A6CC23}" presName="text_3" presStyleLbl="node1" presStyleIdx="2" presStyleCnt="4" custScaleY="11000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4610723C-4CC8-4A8C-9DBF-EDBFA153AB60}" type="pres">
      <dgm:prSet presAssocID="{6968629D-06AF-4EC7-BD04-49EA95A6CC23}" presName="accent_3" presStyleCnt="0"/>
      <dgm:spPr/>
      <dgm:t>
        <a:bodyPr/>
        <a:lstStyle/>
        <a:p>
          <a:endParaRPr lang="ru-RU"/>
        </a:p>
      </dgm:t>
    </dgm:pt>
    <dgm:pt modelId="{4E607A3E-E60F-4710-82C8-EE55ACF10721}" type="pres">
      <dgm:prSet presAssocID="{6968629D-06AF-4EC7-BD04-49EA95A6CC23}" presName="accentRepeatNode" presStyleLbl="solidFgAcc1" presStyleIdx="2" presStyleCnt="4"/>
      <dgm:spPr>
        <a:xfrm>
          <a:off x="567426" y="2813642"/>
          <a:ext cx="1042009" cy="1042009"/>
        </a:xfrm>
        <a:prstGeom prst="ellipse">
          <a:avLst/>
        </a:prstGeom>
      </dgm:spPr>
      <dgm:t>
        <a:bodyPr/>
        <a:lstStyle/>
        <a:p>
          <a:endParaRPr lang="ru-RU"/>
        </a:p>
      </dgm:t>
    </dgm:pt>
    <dgm:pt modelId="{6A955704-5527-4588-BCB4-68628CA0B836}" type="pres">
      <dgm:prSet presAssocID="{3BE26C5A-7703-4837-A4E4-92204A633B67}" presName="text_4" presStyleLbl="node1" presStyleIdx="3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865F7E9-9CCF-4F1E-86E4-0A579B3EE780}" type="pres">
      <dgm:prSet presAssocID="{3BE26C5A-7703-4837-A4E4-92204A633B67}" presName="accent_4" presStyleCnt="0"/>
      <dgm:spPr/>
      <dgm:t>
        <a:bodyPr/>
        <a:lstStyle/>
        <a:p>
          <a:endParaRPr lang="ru-RU"/>
        </a:p>
      </dgm:t>
    </dgm:pt>
    <dgm:pt modelId="{3A368BFA-CD18-41E4-B290-C9C3F7E5B402}" type="pres">
      <dgm:prSet presAssocID="{3BE26C5A-7703-4837-A4E4-92204A633B67}" presName="accentRepeatNode" presStyleLbl="solidFgAcc1" presStyleIdx="3" presStyleCnt="4"/>
      <dgm:spPr>
        <a:xfrm>
          <a:off x="89500" y="4064271"/>
          <a:ext cx="1042009" cy="1042009"/>
        </a:xfrm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C8E7DD58-E106-4DC8-9513-8113F8A980D7}" type="presOf" srcId="{55410DF0-A22E-41D1-9536-FCBB7948CF13}" destId="{D8A85AEA-1DE1-4D13-AF04-E444778AE17D}" srcOrd="0" destOrd="0" presId="urn:microsoft.com/office/officeart/2008/layout/VerticalCurvedList"/>
    <dgm:cxn modelId="{64512959-E862-47EF-AAF2-50951A382401}" type="presOf" srcId="{C14767CA-94E9-4EA6-9D40-BC706D255117}" destId="{E89DF685-650D-4087-AA09-FE796DDD6604}" srcOrd="0" destOrd="0" presId="urn:microsoft.com/office/officeart/2008/layout/VerticalCurvedList"/>
    <dgm:cxn modelId="{C7ED1587-7B6E-4B6D-A21B-1A395C407EA5}" type="presOf" srcId="{2A3DB1FC-1E6D-4D8D-B58B-FB4A2560F06B}" destId="{47C96639-70F3-4E88-92F0-E8E56416E53D}" srcOrd="0" destOrd="0" presId="urn:microsoft.com/office/officeart/2008/layout/VerticalCurvedList"/>
    <dgm:cxn modelId="{353E89A4-2B4E-4219-A00A-C2004DF13296}" srcId="{55410DF0-A22E-41D1-9536-FCBB7948CF13}" destId="{2A3DB1FC-1E6D-4D8D-B58B-FB4A2560F06B}" srcOrd="1" destOrd="0" parTransId="{7549893C-54BE-4222-9398-12A2F95557CF}" sibTransId="{0E50ED4A-26B5-4D43-9E25-82E526623954}"/>
    <dgm:cxn modelId="{A42D86D3-B2EA-4498-8010-C9787129BCFD}" srcId="{55410DF0-A22E-41D1-9536-FCBB7948CF13}" destId="{6968629D-06AF-4EC7-BD04-49EA95A6CC23}" srcOrd="2" destOrd="0" parTransId="{22973FD1-6F3F-4F3E-B455-4A0CF114A4E8}" sibTransId="{67F0318A-7E09-44B9-9A9C-5828380E0831}"/>
    <dgm:cxn modelId="{5F13133A-C787-4114-AF21-2B24D0CD36F6}" srcId="{55410DF0-A22E-41D1-9536-FCBB7948CF13}" destId="{3BE26C5A-7703-4837-A4E4-92204A633B67}" srcOrd="3" destOrd="0" parTransId="{1F9F6EA6-BA2A-4D26-88C5-BC8BFC935AD8}" sibTransId="{45DB097B-107B-4EEB-8ACF-BB2641A75E97}"/>
    <dgm:cxn modelId="{388ADF71-771A-41B4-99BE-A0D63C895ECD}" srcId="{55410DF0-A22E-41D1-9536-FCBB7948CF13}" destId="{CA6655BE-955B-45E2-9E68-60069BD338E0}" srcOrd="0" destOrd="0" parTransId="{B75A4BBA-1E9B-4301-A214-5F5F558D2621}" sibTransId="{C14767CA-94E9-4EA6-9D40-BC706D255117}"/>
    <dgm:cxn modelId="{D260C785-D996-4996-9C44-649D0514288C}" type="presOf" srcId="{CA6655BE-955B-45E2-9E68-60069BD338E0}" destId="{5C0AC2E3-3638-43A2-9867-4A95698B0F1F}" srcOrd="0" destOrd="0" presId="urn:microsoft.com/office/officeart/2008/layout/VerticalCurvedList"/>
    <dgm:cxn modelId="{9CDC07A1-675A-476A-BBFF-708371D66DF2}" type="presOf" srcId="{6968629D-06AF-4EC7-BD04-49EA95A6CC23}" destId="{2969DF9A-58D1-4C84-9BB7-3F9F985A802E}" srcOrd="0" destOrd="0" presId="urn:microsoft.com/office/officeart/2008/layout/VerticalCurvedList"/>
    <dgm:cxn modelId="{613B6D9A-BD2D-4497-9BC3-C9BD07E2E8DD}" type="presOf" srcId="{3BE26C5A-7703-4837-A4E4-92204A633B67}" destId="{6A955704-5527-4588-BCB4-68628CA0B836}" srcOrd="0" destOrd="0" presId="urn:microsoft.com/office/officeart/2008/layout/VerticalCurvedList"/>
    <dgm:cxn modelId="{6AEDDCAE-8431-4957-86A9-599D6DF6694A}" type="presParOf" srcId="{D8A85AEA-1DE1-4D13-AF04-E444778AE17D}" destId="{FA690938-88F3-4B63-A754-63C177E963F7}" srcOrd="0" destOrd="0" presId="urn:microsoft.com/office/officeart/2008/layout/VerticalCurvedList"/>
    <dgm:cxn modelId="{96BFE046-FC4A-498E-A3AF-C2110DA69A83}" type="presParOf" srcId="{FA690938-88F3-4B63-A754-63C177E963F7}" destId="{A6BC1150-07E8-42F3-96EC-16587743DAC4}" srcOrd="0" destOrd="0" presId="urn:microsoft.com/office/officeart/2008/layout/VerticalCurvedList"/>
    <dgm:cxn modelId="{E1993F67-5031-4575-8E83-BEFD1E4C182E}" type="presParOf" srcId="{A6BC1150-07E8-42F3-96EC-16587743DAC4}" destId="{00D0A0B9-4CF0-41B9-AEA7-597590678401}" srcOrd="0" destOrd="0" presId="urn:microsoft.com/office/officeart/2008/layout/VerticalCurvedList"/>
    <dgm:cxn modelId="{7A282DD3-8A53-41C7-BFA1-91A275EB6E10}" type="presParOf" srcId="{A6BC1150-07E8-42F3-96EC-16587743DAC4}" destId="{E89DF685-650D-4087-AA09-FE796DDD6604}" srcOrd="1" destOrd="0" presId="urn:microsoft.com/office/officeart/2008/layout/VerticalCurvedList"/>
    <dgm:cxn modelId="{856784F4-50B6-4024-891A-B0E2B58F21EA}" type="presParOf" srcId="{A6BC1150-07E8-42F3-96EC-16587743DAC4}" destId="{6C7FF9D7-FCFE-47CF-8BB3-DB712CA1A135}" srcOrd="2" destOrd="0" presId="urn:microsoft.com/office/officeart/2008/layout/VerticalCurvedList"/>
    <dgm:cxn modelId="{94C8B5A8-E620-4DF0-95D0-60E71D8C644F}" type="presParOf" srcId="{A6BC1150-07E8-42F3-96EC-16587743DAC4}" destId="{A3C2CF16-0728-4747-85E3-03CBE3F40BEA}" srcOrd="3" destOrd="0" presId="urn:microsoft.com/office/officeart/2008/layout/VerticalCurvedList"/>
    <dgm:cxn modelId="{77C5FE99-FF16-4440-96FC-A6F591B6B561}" type="presParOf" srcId="{FA690938-88F3-4B63-A754-63C177E963F7}" destId="{5C0AC2E3-3638-43A2-9867-4A95698B0F1F}" srcOrd="1" destOrd="0" presId="urn:microsoft.com/office/officeart/2008/layout/VerticalCurvedList"/>
    <dgm:cxn modelId="{75205891-66E6-4048-B8E0-A98959A1BBA5}" type="presParOf" srcId="{FA690938-88F3-4B63-A754-63C177E963F7}" destId="{BFBB1FD3-6667-4C21-A48A-B6F00AA98E85}" srcOrd="2" destOrd="0" presId="urn:microsoft.com/office/officeart/2008/layout/VerticalCurvedList"/>
    <dgm:cxn modelId="{9E8344E5-070A-49EB-88B2-F5DFEE9C5F19}" type="presParOf" srcId="{BFBB1FD3-6667-4C21-A48A-B6F00AA98E85}" destId="{4258ACB8-D1E1-48FA-882D-31E285E1A186}" srcOrd="0" destOrd="0" presId="urn:microsoft.com/office/officeart/2008/layout/VerticalCurvedList"/>
    <dgm:cxn modelId="{1A42BF13-EE3F-4757-A4DE-953B461F752A}" type="presParOf" srcId="{FA690938-88F3-4B63-A754-63C177E963F7}" destId="{47C96639-70F3-4E88-92F0-E8E56416E53D}" srcOrd="3" destOrd="0" presId="urn:microsoft.com/office/officeart/2008/layout/VerticalCurvedList"/>
    <dgm:cxn modelId="{A142CDDF-C274-49EC-938C-3E59FCFF09EC}" type="presParOf" srcId="{FA690938-88F3-4B63-A754-63C177E963F7}" destId="{12CBC8E3-D333-4C19-B4F2-5F6DC83FC0F3}" srcOrd="4" destOrd="0" presId="urn:microsoft.com/office/officeart/2008/layout/VerticalCurvedList"/>
    <dgm:cxn modelId="{79C66FF6-DCD2-4C68-B109-D56B66997681}" type="presParOf" srcId="{12CBC8E3-D333-4C19-B4F2-5F6DC83FC0F3}" destId="{99CE6333-B477-452C-9A4A-1C429EE9B1EE}" srcOrd="0" destOrd="0" presId="urn:microsoft.com/office/officeart/2008/layout/VerticalCurvedList"/>
    <dgm:cxn modelId="{EB7EB946-A10C-45E7-AFE5-C987D909C6EC}" type="presParOf" srcId="{FA690938-88F3-4B63-A754-63C177E963F7}" destId="{2969DF9A-58D1-4C84-9BB7-3F9F985A802E}" srcOrd="5" destOrd="0" presId="urn:microsoft.com/office/officeart/2008/layout/VerticalCurvedList"/>
    <dgm:cxn modelId="{9A7CED58-5BB1-426F-A8C3-71ECDEF11556}" type="presParOf" srcId="{FA690938-88F3-4B63-A754-63C177E963F7}" destId="{4610723C-4CC8-4A8C-9DBF-EDBFA153AB60}" srcOrd="6" destOrd="0" presId="urn:microsoft.com/office/officeart/2008/layout/VerticalCurvedList"/>
    <dgm:cxn modelId="{76D919D3-6A8E-4AED-9F0F-91E114F39CBF}" type="presParOf" srcId="{4610723C-4CC8-4A8C-9DBF-EDBFA153AB60}" destId="{4E607A3E-E60F-4710-82C8-EE55ACF10721}" srcOrd="0" destOrd="0" presId="urn:microsoft.com/office/officeart/2008/layout/VerticalCurvedList"/>
    <dgm:cxn modelId="{90534E0E-AFEB-4E74-8F29-6F874CF9CD8E}" type="presParOf" srcId="{FA690938-88F3-4B63-A754-63C177E963F7}" destId="{6A955704-5527-4588-BCB4-68628CA0B836}" srcOrd="7" destOrd="0" presId="urn:microsoft.com/office/officeart/2008/layout/VerticalCurvedList"/>
    <dgm:cxn modelId="{B2EC287D-CD82-415D-BDD3-D5E065EFA9DB}" type="presParOf" srcId="{FA690938-88F3-4B63-A754-63C177E963F7}" destId="{8865F7E9-9CCF-4F1E-86E4-0A579B3EE780}" srcOrd="8" destOrd="0" presId="urn:microsoft.com/office/officeart/2008/layout/VerticalCurvedList"/>
    <dgm:cxn modelId="{36D4E209-9C45-49DD-9890-535A57549FDC}" type="presParOf" srcId="{8865F7E9-9CCF-4F1E-86E4-0A579B3EE780}" destId="{3A368BFA-CD18-41E4-B290-C9C3F7E5B40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1BE097-3CC6-4DB7-9893-12A9AFC2D445}">
      <dsp:nvSpPr>
        <dsp:cNvPr id="0" name=""/>
        <dsp:cNvSpPr/>
      </dsp:nvSpPr>
      <dsp:spPr>
        <a:xfrm rot="5400000">
          <a:off x="4383250" y="123928"/>
          <a:ext cx="3203943" cy="295744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Arial Narrow" panose="020B0606020202030204" pitchFamily="34" charset="0"/>
            </a:rPr>
            <a:t>Расходы</a:t>
          </a:r>
          <a:endParaRPr lang="ru-RU" sz="3200" kern="1200" dirty="0">
            <a:latin typeface="Arial Narrow" panose="020B0606020202030204" pitchFamily="34" charset="0"/>
          </a:endParaRPr>
        </a:p>
      </dsp:txBody>
      <dsp:txXfrm rot="-5400000">
        <a:off x="4980445" y="514128"/>
        <a:ext cx="2009552" cy="2177045"/>
      </dsp:txXfrm>
    </dsp:sp>
    <dsp:sp modelId="{A7813716-883A-4E78-B293-50A09E76E03D}">
      <dsp:nvSpPr>
        <dsp:cNvPr id="0" name=""/>
        <dsp:cNvSpPr/>
      </dsp:nvSpPr>
      <dsp:spPr>
        <a:xfrm>
          <a:off x="6857745" y="970618"/>
          <a:ext cx="2361784" cy="1269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E4CBBC-AF2C-4960-9968-F029CC8FBACD}">
      <dsp:nvSpPr>
        <dsp:cNvPr id="0" name=""/>
        <dsp:cNvSpPr/>
      </dsp:nvSpPr>
      <dsp:spPr>
        <a:xfrm rot="5400000">
          <a:off x="1379352" y="123249"/>
          <a:ext cx="3203943" cy="295744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2414470"/>
            <a:satOff val="-10171"/>
            <a:lumOff val="-34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Arial Narrow" panose="020B0606020202030204" pitchFamily="34" charset="0"/>
            </a:rPr>
            <a:t>Доходы</a:t>
          </a:r>
          <a:endParaRPr lang="ru-RU" sz="3200" kern="1200" dirty="0">
            <a:latin typeface="Arial Narrow" panose="020B0606020202030204" pitchFamily="34" charset="0"/>
          </a:endParaRPr>
        </a:p>
      </dsp:txBody>
      <dsp:txXfrm rot="-5400000">
        <a:off x="1976547" y="513449"/>
        <a:ext cx="2009552" cy="2177045"/>
      </dsp:txXfrm>
    </dsp:sp>
    <dsp:sp modelId="{A3FE1799-A798-4A23-8884-79496FDAE58B}">
      <dsp:nvSpPr>
        <dsp:cNvPr id="0" name=""/>
        <dsp:cNvSpPr/>
      </dsp:nvSpPr>
      <dsp:spPr>
        <a:xfrm rot="5400000">
          <a:off x="2838376" y="2612880"/>
          <a:ext cx="3203943" cy="295744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4828939"/>
            <a:satOff val="-20342"/>
            <a:lumOff val="-69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Narrow" panose="020B0606020202030204" pitchFamily="34" charset="0"/>
            </a:rPr>
            <a:t>Дефицит (Профицит)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Narrow" panose="020B0606020202030204" pitchFamily="34" charset="0"/>
            </a:rPr>
            <a:t>бюджета</a:t>
          </a:r>
          <a:endParaRPr lang="ru-RU" sz="2400" kern="1200" dirty="0">
            <a:latin typeface="Arial Narrow" panose="020B0606020202030204" pitchFamily="34" charset="0"/>
          </a:endParaRPr>
        </a:p>
      </dsp:txBody>
      <dsp:txXfrm rot="-5400000">
        <a:off x="3435571" y="3003080"/>
        <a:ext cx="2009552" cy="2177045"/>
      </dsp:txXfrm>
    </dsp:sp>
    <dsp:sp modelId="{70F4F230-4798-40EE-8635-5EA04E4C8A3C}">
      <dsp:nvSpPr>
        <dsp:cNvPr id="0" name=""/>
        <dsp:cNvSpPr/>
      </dsp:nvSpPr>
      <dsp:spPr>
        <a:xfrm>
          <a:off x="1600869" y="3854578"/>
          <a:ext cx="2285598" cy="1269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8ED5C4-BC3A-468E-9314-80565B9C96F3}">
      <dsp:nvSpPr>
        <dsp:cNvPr id="0" name=""/>
        <dsp:cNvSpPr/>
      </dsp:nvSpPr>
      <dsp:spPr>
        <a:xfrm rot="5400000">
          <a:off x="5842273" y="2612880"/>
          <a:ext cx="3203943" cy="295744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7243409"/>
            <a:satOff val="-30513"/>
            <a:lumOff val="-103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Narrow" panose="020B0606020202030204" pitchFamily="34" charset="0"/>
            </a:rPr>
            <a:t>Источники </a:t>
          </a:r>
          <a:r>
            <a:rPr lang="ru-RU" sz="2400" kern="1200" dirty="0" err="1" smtClean="0">
              <a:latin typeface="Arial Narrow" panose="020B0606020202030204" pitchFamily="34" charset="0"/>
            </a:rPr>
            <a:t>финансиро-вания</a:t>
          </a:r>
          <a:r>
            <a:rPr lang="ru-RU" sz="2400" kern="1200" dirty="0" smtClean="0">
              <a:latin typeface="Arial Narrow" panose="020B0606020202030204" pitchFamily="34" charset="0"/>
            </a:rPr>
            <a:t> дефицита бюджета</a:t>
          </a:r>
          <a:endParaRPr lang="ru-RU" sz="2400" kern="1200" dirty="0">
            <a:latin typeface="Arial Narrow" panose="020B0606020202030204" pitchFamily="34" charset="0"/>
          </a:endParaRPr>
        </a:p>
      </dsp:txBody>
      <dsp:txXfrm rot="-5400000">
        <a:off x="6439468" y="3003080"/>
        <a:ext cx="2009552" cy="21770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DF685-650D-4087-AA09-FE796DDD6604}">
      <dsp:nvSpPr>
        <dsp:cNvPr id="0" name=""/>
        <dsp:cNvSpPr/>
      </dsp:nvSpPr>
      <dsp:spPr>
        <a:xfrm>
          <a:off x="-6111214" y="-935013"/>
          <a:ext cx="7274758" cy="727475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0AC2E3-3638-43A2-9867-4A95698B0F1F}">
      <dsp:nvSpPr>
        <dsp:cNvPr id="0" name=""/>
        <dsp:cNvSpPr/>
      </dsp:nvSpPr>
      <dsp:spPr>
        <a:xfrm>
          <a:off x="608957" y="415515"/>
          <a:ext cx="9068279" cy="8314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97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Narrow" panose="020B0606020202030204" pitchFamily="34" charset="0"/>
              <a:cs typeface="Arial" panose="020B0604020202020204" pitchFamily="34" charset="0"/>
            </a:rPr>
            <a:t>Глобальный конкурентоспособный устойчивый регион</a:t>
          </a:r>
          <a:endParaRPr lang="ru-RU" sz="2400" b="0" kern="1200" dirty="0">
            <a:latin typeface="Arial Narrow" panose="020B0606020202030204" pitchFamily="34" charset="0"/>
            <a:ea typeface="+mn-ea"/>
            <a:cs typeface="Arial" panose="020B0604020202020204" pitchFamily="34" charset="0"/>
          </a:endParaRPr>
        </a:p>
      </dsp:txBody>
      <dsp:txXfrm>
        <a:off x="608957" y="415515"/>
        <a:ext cx="9068279" cy="831463"/>
      </dsp:txXfrm>
    </dsp:sp>
    <dsp:sp modelId="{4258ACB8-D1E1-48FA-882D-31E285E1A186}">
      <dsp:nvSpPr>
        <dsp:cNvPr id="0" name=""/>
        <dsp:cNvSpPr/>
      </dsp:nvSpPr>
      <dsp:spPr>
        <a:xfrm>
          <a:off x="89293" y="311582"/>
          <a:ext cx="1039329" cy="1039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C96639-70F3-4E88-92F0-E8E56416E53D}">
      <dsp:nvSpPr>
        <dsp:cNvPr id="0" name=""/>
        <dsp:cNvSpPr/>
      </dsp:nvSpPr>
      <dsp:spPr>
        <a:xfrm>
          <a:off x="1085655" y="1662927"/>
          <a:ext cx="8591581" cy="83146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97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>
              <a:latin typeface="Arial Narrow" panose="020B0606020202030204" pitchFamily="34" charset="0"/>
              <a:cs typeface="Arial" panose="020B0604020202020204" pitchFamily="34" charset="0"/>
            </a:rPr>
            <a:t>Драйвер полюса роста "Волга-Кама"</a:t>
          </a:r>
          <a:endParaRPr lang="ru-RU" sz="2400" b="0" kern="1200" dirty="0">
            <a:latin typeface="Arial Narrow" panose="020B0606020202030204" pitchFamily="34" charset="0"/>
            <a:ea typeface="+mn-ea"/>
            <a:cs typeface="Arial" panose="020B0604020202020204" pitchFamily="34" charset="0"/>
          </a:endParaRPr>
        </a:p>
      </dsp:txBody>
      <dsp:txXfrm>
        <a:off x="1085655" y="1662927"/>
        <a:ext cx="8591581" cy="831463"/>
      </dsp:txXfrm>
    </dsp:sp>
    <dsp:sp modelId="{99CE6333-B477-452C-9A4A-1C429EE9B1EE}">
      <dsp:nvSpPr>
        <dsp:cNvPr id="0" name=""/>
        <dsp:cNvSpPr/>
      </dsp:nvSpPr>
      <dsp:spPr>
        <a:xfrm>
          <a:off x="565990" y="1558994"/>
          <a:ext cx="1039329" cy="1039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69DF9A-58D1-4C84-9BB7-3F9F985A802E}">
      <dsp:nvSpPr>
        <dsp:cNvPr id="0" name=""/>
        <dsp:cNvSpPr/>
      </dsp:nvSpPr>
      <dsp:spPr>
        <a:xfrm>
          <a:off x="1085655" y="2868745"/>
          <a:ext cx="8591581" cy="91465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97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atin typeface="Arial Narrow" panose="020B0606020202030204" pitchFamily="34" charset="0"/>
              <a:ea typeface="+mn-ea"/>
              <a:cs typeface="+mn-cs"/>
            </a:rPr>
            <a:t>лидер по качеству взаимосвязанного развития человеческого капитала, институтов, инфраструктуры, экономики, внешней интеграции (осевой евразийский регион России) и внутреннего пространства</a:t>
          </a:r>
          <a:endParaRPr lang="ru-RU" sz="1800" b="0" kern="1200" dirty="0">
            <a:latin typeface="Arial Narrow" panose="020B0606020202030204" pitchFamily="34" charset="0"/>
            <a:ea typeface="+mn-ea"/>
            <a:cs typeface="+mn-cs"/>
          </a:endParaRPr>
        </a:p>
      </dsp:txBody>
      <dsp:txXfrm>
        <a:off x="1085655" y="2868745"/>
        <a:ext cx="8591581" cy="914651"/>
      </dsp:txXfrm>
    </dsp:sp>
    <dsp:sp modelId="{4E607A3E-E60F-4710-82C8-EE55ACF10721}">
      <dsp:nvSpPr>
        <dsp:cNvPr id="0" name=""/>
        <dsp:cNvSpPr/>
      </dsp:nvSpPr>
      <dsp:spPr>
        <a:xfrm>
          <a:off x="565990" y="2806406"/>
          <a:ext cx="1039329" cy="1039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955704-5527-4588-BCB4-68628CA0B836}">
      <dsp:nvSpPr>
        <dsp:cNvPr id="0" name=""/>
        <dsp:cNvSpPr/>
      </dsp:nvSpPr>
      <dsp:spPr>
        <a:xfrm>
          <a:off x="608957" y="4157751"/>
          <a:ext cx="9068279" cy="83146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997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smtClean="0">
              <a:latin typeface="Arial Narrow" panose="020B0606020202030204" pitchFamily="34" charset="0"/>
              <a:ea typeface="+mn-ea"/>
              <a:cs typeface="+mn-cs"/>
            </a:rPr>
            <a:t>регион с опережающими темпами развития, высокой включенностью в международное разделение труда</a:t>
          </a:r>
          <a:endParaRPr lang="ru-RU" sz="2400" b="0" kern="1200" dirty="0" smtClean="0">
            <a:latin typeface="Arial Narrow" panose="020B0606020202030204" pitchFamily="34" charset="0"/>
            <a:ea typeface="+mn-ea"/>
            <a:cs typeface="+mn-cs"/>
          </a:endParaRPr>
        </a:p>
      </dsp:txBody>
      <dsp:txXfrm>
        <a:off x="608957" y="4157751"/>
        <a:ext cx="9068279" cy="831463"/>
      </dsp:txXfrm>
    </dsp:sp>
    <dsp:sp modelId="{3A368BFA-CD18-41E4-B290-C9C3F7E5B402}">
      <dsp:nvSpPr>
        <dsp:cNvPr id="0" name=""/>
        <dsp:cNvSpPr/>
      </dsp:nvSpPr>
      <dsp:spPr>
        <a:xfrm>
          <a:off x="89293" y="4053818"/>
          <a:ext cx="1039329" cy="1039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0.16593</cdr:x>
      <cdr:y>0.22617</cdr:y>
    </cdr:from>
    <cdr:to>
      <cdr:x>0.28579</cdr:x>
      <cdr:y>0.29397</cdr:y>
    </cdr:to>
    <cdr:sp macro="" textlink="">
      <cdr:nvSpPr>
        <cdr:cNvPr id="3" name="TextBox 11"/>
        <cdr:cNvSpPr txBox="1"/>
      </cdr:nvSpPr>
      <cdr:spPr>
        <a:xfrm xmlns:a="http://schemas.openxmlformats.org/drawingml/2006/main">
          <a:off x="1758277" y="1334630"/>
          <a:ext cx="1270000" cy="400093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/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  <a:latin typeface="Arial Narrow" panose="020B0606020202030204" pitchFamily="34" charset="0"/>
            </a:rPr>
            <a:t>2 114,2</a:t>
          </a:r>
          <a:endParaRPr lang="ru-RU" sz="2000" b="1" dirty="0">
            <a:solidFill>
              <a:schemeClr val="tx1"/>
            </a:solidFill>
            <a:latin typeface="Arial Narrow" panose="020B060602020203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0.37264</cdr:x>
      <cdr:y>0.15145</cdr:y>
    </cdr:from>
    <cdr:to>
      <cdr:x>0.47671</cdr:x>
      <cdr:y>0.22982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67038" y="793540"/>
          <a:ext cx="661037" cy="4106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i="1" dirty="0" smtClean="0">
              <a:latin typeface="Arial Narrow" panose="020B0606020202030204" pitchFamily="34" charset="0"/>
            </a:rPr>
            <a:t>10%</a:t>
          </a:r>
          <a:endParaRPr lang="ru-RU" sz="2400" b="1" i="1" dirty="0">
            <a:latin typeface="Arial Narrow" panose="020B0606020202030204" pitchFamily="34" charset="0"/>
          </a:endParaRPr>
        </a:p>
      </cdr:txBody>
    </cdr:sp>
  </cdr:relSizeAnchor>
  <cdr:relSizeAnchor xmlns:cdr="http://schemas.openxmlformats.org/drawingml/2006/chartDrawing">
    <cdr:from>
      <cdr:x>0.42441</cdr:x>
      <cdr:y>0.51538</cdr:y>
    </cdr:from>
    <cdr:to>
      <cdr:x>0.52848</cdr:x>
      <cdr:y>0.59376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95882" y="2700462"/>
          <a:ext cx="661057" cy="410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b="1" i="1" dirty="0" smtClean="0">
              <a:latin typeface="Arial Narrow" panose="020B0606020202030204" pitchFamily="34" charset="0"/>
            </a:rPr>
            <a:t>90%</a:t>
          </a:r>
          <a:endParaRPr lang="ru-RU" sz="2400" b="1" i="1" dirty="0">
            <a:latin typeface="Arial Narrow" panose="020B060602020203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0.14516</cdr:x>
      <cdr:y>0.06329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-887506" y="0"/>
          <a:ext cx="1640961" cy="3822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ru-RU" sz="2400" b="1" i="0" u="sng" dirty="0">
              <a:solidFill>
                <a:schemeClr val="accent4"/>
              </a:solidFill>
              <a:latin typeface="Arial Narrow" panose="020B0606020202030204" pitchFamily="34" charset="0"/>
              <a:cs typeface="Arial" panose="020B0604020202020204" pitchFamily="34" charset="0"/>
            </a:rPr>
            <a:t>м</a:t>
          </a:r>
          <a:r>
            <a:rPr lang="ru-RU" sz="2400" b="1" i="0" u="sng" dirty="0" smtClean="0">
              <a:solidFill>
                <a:schemeClr val="accent4"/>
              </a:solidFill>
              <a:latin typeface="Arial Narrow" panose="020B0606020202030204" pitchFamily="34" charset="0"/>
              <a:cs typeface="Arial" panose="020B0604020202020204" pitchFamily="34" charset="0"/>
            </a:rPr>
            <a:t>лрд. руб</a:t>
          </a:r>
          <a:r>
            <a:rPr lang="ru-RU" sz="2400" b="1" i="0" u="sng" dirty="0" smtClean="0">
              <a:solidFill>
                <a:schemeClr val="accent4"/>
              </a:solidFill>
              <a:latin typeface="Arial Narrow" panose="020B0606020202030204" pitchFamily="34" charset="0"/>
            </a:rPr>
            <a:t>.</a:t>
          </a:r>
          <a:endParaRPr lang="ru-RU" sz="2400" b="1" i="0" u="sng" dirty="0">
            <a:solidFill>
              <a:schemeClr val="accent4"/>
            </a:solidFill>
            <a:latin typeface="Arial Narrow" panose="020B060602020203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0.01141</cdr:x>
      <cdr:y>0.02493</cdr:y>
    </cdr:from>
    <cdr:to>
      <cdr:x>0.15657</cdr:x>
      <cdr:y>0.08822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7210" y="137751"/>
          <a:ext cx="1236780" cy="3497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i="1" u="sng" dirty="0">
              <a:latin typeface="Arial" panose="020B0604020202020204" pitchFamily="34" charset="0"/>
              <a:cs typeface="Arial" panose="020B0604020202020204" pitchFamily="34" charset="0"/>
            </a:rPr>
            <a:t>м</a:t>
          </a:r>
          <a:r>
            <a:rPr lang="ru-RU" sz="2000" b="1" i="1" u="sng" dirty="0" smtClean="0">
              <a:latin typeface="Arial" panose="020B0604020202020204" pitchFamily="34" charset="0"/>
              <a:cs typeface="Arial" panose="020B0604020202020204" pitchFamily="34" charset="0"/>
            </a:rPr>
            <a:t>лрд. руб</a:t>
          </a:r>
          <a:r>
            <a:rPr lang="ru-RU" sz="2000" b="1" i="1" u="sng" dirty="0" smtClean="0">
              <a:latin typeface="Arial" panose="020B0604020202020204" pitchFamily="34" charset="0"/>
            </a:rPr>
            <a:t>.</a:t>
          </a:r>
          <a:endParaRPr lang="ru-RU" sz="2000" b="1" i="1" u="sng" dirty="0"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0.18206</cdr:x>
      <cdr:y>0.22102</cdr:y>
    </cdr:from>
    <cdr:to>
      <cdr:x>0.30883</cdr:x>
      <cdr:y>0.38176</cdr:y>
    </cdr:to>
    <cdr:sp macro="" textlink="">
      <cdr:nvSpPr>
        <cdr:cNvPr id="3" name="Стрелка влево 2"/>
        <cdr:cNvSpPr/>
      </cdr:nvSpPr>
      <cdr:spPr>
        <a:xfrm xmlns:a="http://schemas.openxmlformats.org/drawingml/2006/main">
          <a:off x="1551171" y="1287166"/>
          <a:ext cx="1080095" cy="936097"/>
        </a:xfrm>
        <a:prstGeom xmlns:a="http://schemas.openxmlformats.org/drawingml/2006/main" prst="leftArrow">
          <a:avLst/>
        </a:prstGeom>
      </cdr:spPr>
      <cdr:style>
        <a:lnRef xmlns:a="http://schemas.openxmlformats.org/drawingml/2006/main" idx="1">
          <a:schemeClr val="accent6"/>
        </a:lnRef>
        <a:fillRef xmlns:a="http://schemas.openxmlformats.org/drawingml/2006/main" idx="2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400" dirty="0" smtClean="0"/>
            <a:t>83%</a:t>
          </a:r>
          <a:endParaRPr lang="ru-RU" sz="24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8" y="7"/>
            <a:ext cx="4303313" cy="341297"/>
          </a:xfrm>
          <a:prstGeom prst="rect">
            <a:avLst/>
          </a:prstGeom>
        </p:spPr>
        <p:txBody>
          <a:bodyPr vert="horz" lIns="91376" tIns="45687" rIns="91376" bIns="4568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602" y="7"/>
            <a:ext cx="4303313" cy="341297"/>
          </a:xfrm>
          <a:prstGeom prst="rect">
            <a:avLst/>
          </a:prstGeom>
        </p:spPr>
        <p:txBody>
          <a:bodyPr vert="horz" lIns="91376" tIns="45687" rIns="91376" bIns="45687" rtlCol="0"/>
          <a:lstStyle>
            <a:lvl1pPr algn="r">
              <a:defRPr sz="1200"/>
            </a:lvl1pPr>
          </a:lstStyle>
          <a:p>
            <a:fld id="{256277C2-9C2C-4847-8C7B-6909C97CF5D0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8" y="6456378"/>
            <a:ext cx="4303313" cy="341297"/>
          </a:xfrm>
          <a:prstGeom prst="rect">
            <a:avLst/>
          </a:prstGeom>
        </p:spPr>
        <p:txBody>
          <a:bodyPr vert="horz" lIns="91376" tIns="45687" rIns="91376" bIns="4568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602" y="6456378"/>
            <a:ext cx="4303313" cy="341297"/>
          </a:xfrm>
          <a:prstGeom prst="rect">
            <a:avLst/>
          </a:prstGeom>
        </p:spPr>
        <p:txBody>
          <a:bodyPr vert="horz" lIns="91376" tIns="45687" rIns="91376" bIns="45687" rtlCol="0" anchor="b"/>
          <a:lstStyle>
            <a:lvl1pPr algn="r">
              <a:defRPr sz="1200"/>
            </a:lvl1pPr>
          </a:lstStyle>
          <a:p>
            <a:fld id="{2980665C-8B97-46ED-9AEB-00C0F33C8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8608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7" y="1"/>
            <a:ext cx="4302231" cy="341064"/>
          </a:xfrm>
          <a:prstGeom prst="rect">
            <a:avLst/>
          </a:prstGeom>
        </p:spPr>
        <p:txBody>
          <a:bodyPr vert="horz" lIns="91328" tIns="45663" rIns="91328" bIns="4566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714" y="1"/>
            <a:ext cx="4302231" cy="341064"/>
          </a:xfrm>
          <a:prstGeom prst="rect">
            <a:avLst/>
          </a:prstGeom>
        </p:spPr>
        <p:txBody>
          <a:bodyPr vert="horz" lIns="91328" tIns="45663" rIns="91328" bIns="45663" rtlCol="0"/>
          <a:lstStyle>
            <a:lvl1pPr algn="r">
              <a:defRPr sz="1200"/>
            </a:lvl1pPr>
          </a:lstStyle>
          <a:p>
            <a:fld id="{6D2AEFC0-010E-4D63-8ED1-45CDBC807421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28" tIns="45663" rIns="91328" bIns="4566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71392"/>
            <a:ext cx="7942580" cy="2676585"/>
          </a:xfrm>
          <a:prstGeom prst="rect">
            <a:avLst/>
          </a:prstGeom>
        </p:spPr>
        <p:txBody>
          <a:bodyPr vert="horz" lIns="91328" tIns="45663" rIns="91328" bIns="4566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7" y="6456620"/>
            <a:ext cx="4302231" cy="341063"/>
          </a:xfrm>
          <a:prstGeom prst="rect">
            <a:avLst/>
          </a:prstGeom>
        </p:spPr>
        <p:txBody>
          <a:bodyPr vert="horz" lIns="91328" tIns="45663" rIns="91328" bIns="4566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714" y="6456620"/>
            <a:ext cx="4302231" cy="341063"/>
          </a:xfrm>
          <a:prstGeom prst="rect">
            <a:avLst/>
          </a:prstGeom>
        </p:spPr>
        <p:txBody>
          <a:bodyPr vert="horz" lIns="91328" tIns="45663" rIns="91328" bIns="45663" rtlCol="0" anchor="b"/>
          <a:lstStyle>
            <a:lvl1pPr algn="r">
              <a:defRPr sz="1200"/>
            </a:lvl1pPr>
          </a:lstStyle>
          <a:p>
            <a:fld id="{30EDB5DD-F196-44E9-83EF-AFAE366C8A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791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37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CAB616-D3C8-467B-8690-4CBF8B570B2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74380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CAB616-D3C8-467B-8690-4CBF8B570B2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65879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Слайд №1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584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BA190-6BA5-42B5-8406-DFE8761BA86E}" type="slidenum">
              <a:rPr lang="ru-RU" smtClean="0">
                <a:solidFill>
                  <a:prstClr val="black"/>
                </a:solidFill>
              </a:rPr>
              <a:pPr/>
              <a:t>109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38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79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19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72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64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524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516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51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90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18" Type="http://schemas.openxmlformats.org/officeDocument/2006/relationships/oleObject" Target="../embeddings/oleObject15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6" Type="http://schemas.openxmlformats.org/officeDocument/2006/relationships/oleObject" Target="../embeddings/oleObject13.bin"/><Relationship Id="rId20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7.bin"/><Relationship Id="rId19" Type="http://schemas.openxmlformats.org/officeDocument/2006/relationships/oleObject" Target="../embeddings/oleObject16.bin"/><Relationship Id="rId4" Type="http://schemas.openxmlformats.org/officeDocument/2006/relationships/image" Target="../media/image2.emf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11.bin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oleObject" Target="../embeddings/oleObject26.bin"/><Relationship Id="rId18" Type="http://schemas.openxmlformats.org/officeDocument/2006/relationships/oleObject" Target="../embeddings/oleObject31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20.bin"/><Relationship Id="rId12" Type="http://schemas.openxmlformats.org/officeDocument/2006/relationships/oleObject" Target="../embeddings/oleObject25.bin"/><Relationship Id="rId17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6" Type="http://schemas.openxmlformats.org/officeDocument/2006/relationships/oleObject" Target="../embeddings/oleObject29.bin"/><Relationship Id="rId20" Type="http://schemas.openxmlformats.org/officeDocument/2006/relationships/image" Target="../media/image3.e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8.bin"/><Relationship Id="rId10" Type="http://schemas.openxmlformats.org/officeDocument/2006/relationships/oleObject" Target="../embeddings/oleObject23.bin"/><Relationship Id="rId19" Type="http://schemas.openxmlformats.org/officeDocument/2006/relationships/oleObject" Target="../embeddings/oleObject32.bin"/><Relationship Id="rId4" Type="http://schemas.openxmlformats.org/officeDocument/2006/relationships/image" Target="../media/image2.emf"/><Relationship Id="rId9" Type="http://schemas.openxmlformats.org/officeDocument/2006/relationships/oleObject" Target="../embeddings/oleObject22.bin"/><Relationship Id="rId14" Type="http://schemas.openxmlformats.org/officeDocument/2006/relationships/oleObject" Target="../embeddings/oleObject27.bin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oleObject" Target="../embeddings/oleObject42.bin"/><Relationship Id="rId18" Type="http://schemas.openxmlformats.org/officeDocument/2006/relationships/oleObject" Target="../embeddings/oleObject47.bin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6.bin"/><Relationship Id="rId12" Type="http://schemas.openxmlformats.org/officeDocument/2006/relationships/oleObject" Target="../embeddings/oleObject41.bin"/><Relationship Id="rId17" Type="http://schemas.openxmlformats.org/officeDocument/2006/relationships/oleObject" Target="../embeddings/oleObject46.bin"/><Relationship Id="rId2" Type="http://schemas.openxmlformats.org/officeDocument/2006/relationships/slideMaster" Target="../slideMasters/slideMaster1.xml"/><Relationship Id="rId16" Type="http://schemas.openxmlformats.org/officeDocument/2006/relationships/oleObject" Target="../embeddings/oleObject45.bin"/><Relationship Id="rId20" Type="http://schemas.openxmlformats.org/officeDocument/2006/relationships/image" Target="../media/image3.e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5.bin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44.bin"/><Relationship Id="rId10" Type="http://schemas.openxmlformats.org/officeDocument/2006/relationships/oleObject" Target="../embeddings/oleObject39.bin"/><Relationship Id="rId19" Type="http://schemas.openxmlformats.org/officeDocument/2006/relationships/oleObject" Target="../embeddings/oleObject48.bin"/><Relationship Id="rId4" Type="http://schemas.openxmlformats.org/officeDocument/2006/relationships/image" Target="../media/image2.emf"/><Relationship Id="rId9" Type="http://schemas.openxmlformats.org/officeDocument/2006/relationships/oleObject" Target="../embeddings/oleObject38.bin"/><Relationship Id="rId14" Type="http://schemas.openxmlformats.org/officeDocument/2006/relationships/oleObject" Target="../embeddings/oleObject43.bin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13" Type="http://schemas.openxmlformats.org/officeDocument/2006/relationships/oleObject" Target="../embeddings/oleObject58.bin"/><Relationship Id="rId18" Type="http://schemas.openxmlformats.org/officeDocument/2006/relationships/oleObject" Target="../embeddings/oleObject63.bin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2.bin"/><Relationship Id="rId12" Type="http://schemas.openxmlformats.org/officeDocument/2006/relationships/oleObject" Target="../embeddings/oleObject57.bin"/><Relationship Id="rId17" Type="http://schemas.openxmlformats.org/officeDocument/2006/relationships/oleObject" Target="../embeddings/oleObject62.bin"/><Relationship Id="rId2" Type="http://schemas.openxmlformats.org/officeDocument/2006/relationships/slideMaster" Target="../slideMasters/slideMaster1.xml"/><Relationship Id="rId16" Type="http://schemas.openxmlformats.org/officeDocument/2006/relationships/oleObject" Target="../embeddings/oleObject61.bin"/><Relationship Id="rId20" Type="http://schemas.openxmlformats.org/officeDocument/2006/relationships/image" Target="../media/image3.e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1.bin"/><Relationship Id="rId11" Type="http://schemas.openxmlformats.org/officeDocument/2006/relationships/oleObject" Target="../embeddings/oleObject56.bin"/><Relationship Id="rId5" Type="http://schemas.openxmlformats.org/officeDocument/2006/relationships/oleObject" Target="../embeddings/oleObject50.bin"/><Relationship Id="rId15" Type="http://schemas.openxmlformats.org/officeDocument/2006/relationships/oleObject" Target="../embeddings/oleObject60.bin"/><Relationship Id="rId10" Type="http://schemas.openxmlformats.org/officeDocument/2006/relationships/oleObject" Target="../embeddings/oleObject55.bin"/><Relationship Id="rId19" Type="http://schemas.openxmlformats.org/officeDocument/2006/relationships/oleObject" Target="../embeddings/oleObject64.bin"/><Relationship Id="rId4" Type="http://schemas.openxmlformats.org/officeDocument/2006/relationships/image" Target="../media/image2.emf"/><Relationship Id="rId9" Type="http://schemas.openxmlformats.org/officeDocument/2006/relationships/oleObject" Target="../embeddings/oleObject54.bin"/><Relationship Id="rId14" Type="http://schemas.openxmlformats.org/officeDocument/2006/relationships/oleObject" Target="../embeddings/oleObject59.bin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13" Type="http://schemas.openxmlformats.org/officeDocument/2006/relationships/oleObject" Target="../embeddings/oleObject74.bin"/><Relationship Id="rId18" Type="http://schemas.openxmlformats.org/officeDocument/2006/relationships/oleObject" Target="../embeddings/oleObject79.bin"/><Relationship Id="rId3" Type="http://schemas.openxmlformats.org/officeDocument/2006/relationships/oleObject" Target="../embeddings/oleObject65.bin"/><Relationship Id="rId7" Type="http://schemas.openxmlformats.org/officeDocument/2006/relationships/oleObject" Target="../embeddings/oleObject68.bin"/><Relationship Id="rId12" Type="http://schemas.openxmlformats.org/officeDocument/2006/relationships/oleObject" Target="../embeddings/oleObject73.bin"/><Relationship Id="rId17" Type="http://schemas.openxmlformats.org/officeDocument/2006/relationships/oleObject" Target="../embeddings/oleObject78.bin"/><Relationship Id="rId2" Type="http://schemas.openxmlformats.org/officeDocument/2006/relationships/slideMaster" Target="../slideMasters/slideMaster1.xml"/><Relationship Id="rId16" Type="http://schemas.openxmlformats.org/officeDocument/2006/relationships/oleObject" Target="../embeddings/oleObject77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7.bin"/><Relationship Id="rId11" Type="http://schemas.openxmlformats.org/officeDocument/2006/relationships/oleObject" Target="../embeddings/oleObject72.bin"/><Relationship Id="rId5" Type="http://schemas.openxmlformats.org/officeDocument/2006/relationships/oleObject" Target="../embeddings/oleObject66.bin"/><Relationship Id="rId15" Type="http://schemas.openxmlformats.org/officeDocument/2006/relationships/oleObject" Target="../embeddings/oleObject76.bin"/><Relationship Id="rId10" Type="http://schemas.openxmlformats.org/officeDocument/2006/relationships/oleObject" Target="../embeddings/oleObject71.bin"/><Relationship Id="rId4" Type="http://schemas.openxmlformats.org/officeDocument/2006/relationships/image" Target="../media/image2.emf"/><Relationship Id="rId9" Type="http://schemas.openxmlformats.org/officeDocument/2006/relationships/oleObject" Target="../embeddings/oleObject70.bin"/><Relationship Id="rId14" Type="http://schemas.openxmlformats.org/officeDocument/2006/relationships/oleObject" Target="../embeddings/oleObject75.bin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13" Type="http://schemas.openxmlformats.org/officeDocument/2006/relationships/oleObject" Target="../embeddings/oleObject89.bin"/><Relationship Id="rId18" Type="http://schemas.openxmlformats.org/officeDocument/2006/relationships/oleObject" Target="../embeddings/oleObject94.bin"/><Relationship Id="rId3" Type="http://schemas.openxmlformats.org/officeDocument/2006/relationships/oleObject" Target="../embeddings/oleObject80.bin"/><Relationship Id="rId7" Type="http://schemas.openxmlformats.org/officeDocument/2006/relationships/oleObject" Target="../embeddings/oleObject83.bin"/><Relationship Id="rId12" Type="http://schemas.openxmlformats.org/officeDocument/2006/relationships/oleObject" Target="../embeddings/oleObject88.bin"/><Relationship Id="rId17" Type="http://schemas.openxmlformats.org/officeDocument/2006/relationships/oleObject" Target="../embeddings/oleObject93.bin"/><Relationship Id="rId2" Type="http://schemas.openxmlformats.org/officeDocument/2006/relationships/slideMaster" Target="../slideMasters/slideMaster1.xml"/><Relationship Id="rId16" Type="http://schemas.openxmlformats.org/officeDocument/2006/relationships/oleObject" Target="../embeddings/oleObject92.bin"/><Relationship Id="rId20" Type="http://schemas.openxmlformats.org/officeDocument/2006/relationships/image" Target="../media/image3.e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2.bin"/><Relationship Id="rId11" Type="http://schemas.openxmlformats.org/officeDocument/2006/relationships/oleObject" Target="../embeddings/oleObject87.bin"/><Relationship Id="rId5" Type="http://schemas.openxmlformats.org/officeDocument/2006/relationships/oleObject" Target="../embeddings/oleObject81.bin"/><Relationship Id="rId15" Type="http://schemas.openxmlformats.org/officeDocument/2006/relationships/oleObject" Target="../embeddings/oleObject91.bin"/><Relationship Id="rId10" Type="http://schemas.openxmlformats.org/officeDocument/2006/relationships/oleObject" Target="../embeddings/oleObject86.bin"/><Relationship Id="rId19" Type="http://schemas.openxmlformats.org/officeDocument/2006/relationships/oleObject" Target="../embeddings/oleObject95.bin"/><Relationship Id="rId4" Type="http://schemas.openxmlformats.org/officeDocument/2006/relationships/image" Target="../media/image2.emf"/><Relationship Id="rId9" Type="http://schemas.openxmlformats.org/officeDocument/2006/relationships/oleObject" Target="../embeddings/oleObject85.bin"/><Relationship Id="rId14" Type="http://schemas.openxmlformats.org/officeDocument/2006/relationships/oleObject" Target="../embeddings/oleObject90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0.bin"/><Relationship Id="rId13" Type="http://schemas.openxmlformats.org/officeDocument/2006/relationships/oleObject" Target="../embeddings/oleObject105.bin"/><Relationship Id="rId18" Type="http://schemas.openxmlformats.org/officeDocument/2006/relationships/oleObject" Target="../embeddings/oleObject110.bin"/><Relationship Id="rId3" Type="http://schemas.openxmlformats.org/officeDocument/2006/relationships/oleObject" Target="../embeddings/oleObject96.bin"/><Relationship Id="rId7" Type="http://schemas.openxmlformats.org/officeDocument/2006/relationships/oleObject" Target="../embeddings/oleObject99.bin"/><Relationship Id="rId12" Type="http://schemas.openxmlformats.org/officeDocument/2006/relationships/oleObject" Target="../embeddings/oleObject104.bin"/><Relationship Id="rId17" Type="http://schemas.openxmlformats.org/officeDocument/2006/relationships/oleObject" Target="../embeddings/oleObject109.bin"/><Relationship Id="rId2" Type="http://schemas.openxmlformats.org/officeDocument/2006/relationships/slideMaster" Target="../slideMasters/slideMaster1.xml"/><Relationship Id="rId16" Type="http://schemas.openxmlformats.org/officeDocument/2006/relationships/oleObject" Target="../embeddings/oleObject108.bin"/><Relationship Id="rId20" Type="http://schemas.openxmlformats.org/officeDocument/2006/relationships/image" Target="../media/image3.emf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8.bin"/><Relationship Id="rId11" Type="http://schemas.openxmlformats.org/officeDocument/2006/relationships/oleObject" Target="../embeddings/oleObject103.bin"/><Relationship Id="rId5" Type="http://schemas.openxmlformats.org/officeDocument/2006/relationships/oleObject" Target="../embeddings/oleObject97.bin"/><Relationship Id="rId15" Type="http://schemas.openxmlformats.org/officeDocument/2006/relationships/oleObject" Target="../embeddings/oleObject107.bin"/><Relationship Id="rId10" Type="http://schemas.openxmlformats.org/officeDocument/2006/relationships/oleObject" Target="../embeddings/oleObject102.bin"/><Relationship Id="rId19" Type="http://schemas.openxmlformats.org/officeDocument/2006/relationships/oleObject" Target="../embeddings/oleObject111.bin"/><Relationship Id="rId4" Type="http://schemas.openxmlformats.org/officeDocument/2006/relationships/image" Target="../media/image2.emf"/><Relationship Id="rId9" Type="http://schemas.openxmlformats.org/officeDocument/2006/relationships/oleObject" Target="../embeddings/oleObject101.bin"/><Relationship Id="rId14" Type="http://schemas.openxmlformats.org/officeDocument/2006/relationships/oleObject" Target="../embeddings/oleObject106.bin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6.bin"/><Relationship Id="rId13" Type="http://schemas.openxmlformats.org/officeDocument/2006/relationships/oleObject" Target="../embeddings/oleObject121.bin"/><Relationship Id="rId18" Type="http://schemas.openxmlformats.org/officeDocument/2006/relationships/oleObject" Target="../embeddings/oleObject126.bin"/><Relationship Id="rId3" Type="http://schemas.openxmlformats.org/officeDocument/2006/relationships/oleObject" Target="../embeddings/oleObject112.bin"/><Relationship Id="rId7" Type="http://schemas.openxmlformats.org/officeDocument/2006/relationships/oleObject" Target="../embeddings/oleObject115.bin"/><Relationship Id="rId12" Type="http://schemas.openxmlformats.org/officeDocument/2006/relationships/oleObject" Target="../embeddings/oleObject120.bin"/><Relationship Id="rId17" Type="http://schemas.openxmlformats.org/officeDocument/2006/relationships/oleObject" Target="../embeddings/oleObject125.bin"/><Relationship Id="rId2" Type="http://schemas.openxmlformats.org/officeDocument/2006/relationships/slideMaster" Target="../slideMasters/slideMaster1.xml"/><Relationship Id="rId16" Type="http://schemas.openxmlformats.org/officeDocument/2006/relationships/oleObject" Target="../embeddings/oleObject124.bin"/><Relationship Id="rId20" Type="http://schemas.openxmlformats.org/officeDocument/2006/relationships/image" Target="../media/image3.emf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14.bin"/><Relationship Id="rId11" Type="http://schemas.openxmlformats.org/officeDocument/2006/relationships/oleObject" Target="../embeddings/oleObject119.bin"/><Relationship Id="rId5" Type="http://schemas.openxmlformats.org/officeDocument/2006/relationships/oleObject" Target="../embeddings/oleObject113.bin"/><Relationship Id="rId15" Type="http://schemas.openxmlformats.org/officeDocument/2006/relationships/oleObject" Target="../embeddings/oleObject123.bin"/><Relationship Id="rId10" Type="http://schemas.openxmlformats.org/officeDocument/2006/relationships/oleObject" Target="../embeddings/oleObject118.bin"/><Relationship Id="rId19" Type="http://schemas.openxmlformats.org/officeDocument/2006/relationships/oleObject" Target="../embeddings/oleObject127.bin"/><Relationship Id="rId4" Type="http://schemas.openxmlformats.org/officeDocument/2006/relationships/image" Target="../media/image2.emf"/><Relationship Id="rId9" Type="http://schemas.openxmlformats.org/officeDocument/2006/relationships/oleObject" Target="../embeddings/oleObject117.bin"/><Relationship Id="rId14" Type="http://schemas.openxmlformats.org/officeDocument/2006/relationships/oleObject" Target="../embeddings/oleObject122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70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11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76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2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48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Номер слайда 5"/>
          <p:cNvSpPr txBox="1">
            <a:spLocks/>
          </p:cNvSpPr>
          <p:nvPr userDrawn="1"/>
        </p:nvSpPr>
        <p:spPr>
          <a:xfrm>
            <a:off x="11376587" y="46039"/>
            <a:ext cx="779431" cy="314325"/>
          </a:xfrm>
          <a:prstGeom prst="rect">
            <a:avLst/>
          </a:prstGeom>
        </p:spPr>
        <p:txBody>
          <a:bodyPr anchor="ctr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fld id="{D2E577E2-59FE-4C26-9611-D5042F3A81FF}" type="slidenum">
              <a:rPr lang="ru-RU" sz="2400" b="1">
                <a:solidFill>
                  <a:srgbClr val="BFA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42900" indent="-342900" algn="r" eaLnBrk="0" hangingPunct="0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ru-RU" sz="2400" b="1" dirty="0">
              <a:solidFill>
                <a:srgbClr val="BFAE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46039"/>
            <a:ext cx="10784149" cy="574747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2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30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71022" y="0"/>
            <a:ext cx="406498" cy="6858000"/>
            <a:chOff x="0" y="0"/>
            <a:chExt cx="380929" cy="6593882"/>
          </a:xfrm>
        </p:grpSpPr>
        <p:graphicFrame>
          <p:nvGraphicFramePr>
            <p:cNvPr id="8" name="Объект 7"/>
            <p:cNvGraphicFramePr>
              <a:graphicFrameLocks noChangeAspect="1"/>
            </p:cNvGraphicFramePr>
            <p:nvPr>
              <p:extLst/>
            </p:nvPr>
          </p:nvGraphicFramePr>
          <p:xfrm>
            <a:off x="0" y="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30" r:id="rId3" imgW="1388213" imgH="1856520" progId="">
                    <p:embed/>
                  </p:oleObj>
                </mc:Choice>
                <mc:Fallback>
                  <p:oleObj r:id="rId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Объект 8"/>
            <p:cNvGraphicFramePr>
              <a:graphicFrameLocks noChangeAspect="1"/>
            </p:cNvGraphicFramePr>
            <p:nvPr>
              <p:extLst/>
            </p:nvPr>
          </p:nvGraphicFramePr>
          <p:xfrm>
            <a:off x="0" y="42945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31" r:id="rId5" imgW="1388213" imgH="1856520" progId="">
                    <p:embed/>
                  </p:oleObj>
                </mc:Choice>
                <mc:Fallback>
                  <p:oleObj r:id="rId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2945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Объект 9"/>
            <p:cNvGraphicFramePr>
              <a:graphicFrameLocks noChangeAspect="1"/>
            </p:cNvGraphicFramePr>
            <p:nvPr>
              <p:extLst/>
            </p:nvPr>
          </p:nvGraphicFramePr>
          <p:xfrm>
            <a:off x="0" y="85891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32" r:id="rId6" imgW="1388213" imgH="1856520" progId="">
                    <p:embed/>
                  </p:oleObj>
                </mc:Choice>
                <mc:Fallback>
                  <p:oleObj r:id="rId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85891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Объект 10"/>
            <p:cNvGraphicFramePr>
              <a:graphicFrameLocks noChangeAspect="1"/>
            </p:cNvGraphicFramePr>
            <p:nvPr>
              <p:extLst/>
            </p:nvPr>
          </p:nvGraphicFramePr>
          <p:xfrm>
            <a:off x="0" y="128837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33" r:id="rId7" imgW="1388213" imgH="1856520" progId="">
                    <p:embed/>
                  </p:oleObj>
                </mc:Choice>
                <mc:Fallback>
                  <p:oleObj r:id="rId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8837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Объект 11"/>
            <p:cNvGraphicFramePr>
              <a:graphicFrameLocks noChangeAspect="1"/>
            </p:cNvGraphicFramePr>
            <p:nvPr>
              <p:extLst/>
            </p:nvPr>
          </p:nvGraphicFramePr>
          <p:xfrm>
            <a:off x="0" y="174779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34" r:id="rId8" imgW="1388213" imgH="1856520" progId="">
                    <p:embed/>
                  </p:oleObj>
                </mc:Choice>
                <mc:Fallback>
                  <p:oleObj r:id="rId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74779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/>
            </p:nvPr>
          </p:nvGraphicFramePr>
          <p:xfrm>
            <a:off x="0" y="217724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35" r:id="rId9" imgW="1388213" imgH="1856520" progId="">
                    <p:embed/>
                  </p:oleObj>
                </mc:Choice>
                <mc:Fallback>
                  <p:oleObj r:id="rId9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7724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/>
            </p:nvPr>
          </p:nvGraphicFramePr>
          <p:xfrm>
            <a:off x="0" y="260670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36" r:id="rId10" imgW="1388213" imgH="1856520" progId="">
                    <p:embed/>
                  </p:oleObj>
                </mc:Choice>
                <mc:Fallback>
                  <p:oleObj r:id="rId10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60670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Объект 14"/>
            <p:cNvGraphicFramePr>
              <a:graphicFrameLocks noChangeAspect="1"/>
            </p:cNvGraphicFramePr>
            <p:nvPr>
              <p:extLst/>
            </p:nvPr>
          </p:nvGraphicFramePr>
          <p:xfrm>
            <a:off x="0" y="303616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37" r:id="rId11" imgW="1388213" imgH="1856520" progId="">
                    <p:embed/>
                  </p:oleObj>
                </mc:Choice>
                <mc:Fallback>
                  <p:oleObj r:id="rId11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03616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/>
            </p:nvPr>
          </p:nvGraphicFramePr>
          <p:xfrm>
            <a:off x="0" y="3465618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38" r:id="rId12" imgW="1388213" imgH="1856520" progId="">
                    <p:embed/>
                  </p:oleObj>
                </mc:Choice>
                <mc:Fallback>
                  <p:oleObj r:id="rId12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465618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/>
            </p:nvPr>
          </p:nvGraphicFramePr>
          <p:xfrm>
            <a:off x="0" y="3895075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39" r:id="rId13" imgW="1388213" imgH="1856520" progId="">
                    <p:embed/>
                  </p:oleObj>
                </mc:Choice>
                <mc:Fallback>
                  <p:oleObj r:id="rId1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895075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/>
            </p:nvPr>
          </p:nvGraphicFramePr>
          <p:xfrm>
            <a:off x="0" y="432453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40" r:id="rId14" imgW="1388213" imgH="1856520" progId="">
                    <p:embed/>
                  </p:oleObj>
                </mc:Choice>
                <mc:Fallback>
                  <p:oleObj r:id="rId14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32453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Объект 18"/>
            <p:cNvGraphicFramePr>
              <a:graphicFrameLocks noChangeAspect="1"/>
            </p:cNvGraphicFramePr>
            <p:nvPr>
              <p:extLst/>
            </p:nvPr>
          </p:nvGraphicFramePr>
          <p:xfrm>
            <a:off x="0" y="475398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41" r:id="rId15" imgW="1388213" imgH="1856520" progId="">
                    <p:embed/>
                  </p:oleObj>
                </mc:Choice>
                <mc:Fallback>
                  <p:oleObj r:id="rId1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75398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Объект 19"/>
            <p:cNvGraphicFramePr>
              <a:graphicFrameLocks noChangeAspect="1"/>
            </p:cNvGraphicFramePr>
            <p:nvPr>
              <p:extLst/>
            </p:nvPr>
          </p:nvGraphicFramePr>
          <p:xfrm>
            <a:off x="0" y="522561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42" r:id="rId16" imgW="1388213" imgH="1856520" progId="">
                    <p:embed/>
                  </p:oleObj>
                </mc:Choice>
                <mc:Fallback>
                  <p:oleObj r:id="rId1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2561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Объект 20"/>
            <p:cNvGraphicFramePr>
              <a:graphicFrameLocks noChangeAspect="1"/>
            </p:cNvGraphicFramePr>
            <p:nvPr>
              <p:extLst/>
            </p:nvPr>
          </p:nvGraphicFramePr>
          <p:xfrm>
            <a:off x="0" y="565506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43" r:id="rId17" imgW="1388213" imgH="1856520" progId="">
                    <p:embed/>
                  </p:oleObj>
                </mc:Choice>
                <mc:Fallback>
                  <p:oleObj r:id="rId1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65506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Объект 21"/>
            <p:cNvGraphicFramePr>
              <a:graphicFrameLocks noChangeAspect="1"/>
            </p:cNvGraphicFramePr>
            <p:nvPr>
              <p:extLst/>
            </p:nvPr>
          </p:nvGraphicFramePr>
          <p:xfrm>
            <a:off x="0" y="6084526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44" r:id="rId18" imgW="1388213" imgH="1856520" progId="">
                    <p:embed/>
                  </p:oleObj>
                </mc:Choice>
                <mc:Fallback>
                  <p:oleObj r:id="rId1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084526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Номер слайда 5"/>
          <p:cNvSpPr txBox="1">
            <a:spLocks/>
          </p:cNvSpPr>
          <p:nvPr userDrawn="1"/>
        </p:nvSpPr>
        <p:spPr>
          <a:xfrm>
            <a:off x="11376587" y="46039"/>
            <a:ext cx="779431" cy="314325"/>
          </a:xfrm>
          <a:prstGeom prst="rect">
            <a:avLst/>
          </a:prstGeom>
        </p:spPr>
        <p:txBody>
          <a:bodyPr anchor="ctr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fld id="{D2E577E2-59FE-4C26-9611-D5042F3A81FF}" type="slidenum">
              <a:rPr lang="ru-RU" sz="2400" b="1">
                <a:solidFill>
                  <a:srgbClr val="BFA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42900" indent="-342900" algn="r" eaLnBrk="0" hangingPunct="0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ru-RU" sz="2400" b="1" dirty="0">
              <a:solidFill>
                <a:srgbClr val="BFAE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Объект 25"/>
          <p:cNvSpPr>
            <a:spLocks noGrp="1"/>
          </p:cNvSpPr>
          <p:nvPr>
            <p:ph sz="quarter" idx="13"/>
          </p:nvPr>
        </p:nvSpPr>
        <p:spPr>
          <a:xfrm>
            <a:off x="685799" y="700997"/>
            <a:ext cx="11360791" cy="552724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aphicFrame>
        <p:nvGraphicFramePr>
          <p:cNvPr id="27" name="Объект 26"/>
          <p:cNvGraphicFramePr>
            <a:graphicFrameLocks noChangeAspect="1"/>
          </p:cNvGraphicFramePr>
          <p:nvPr userDrawn="1">
            <p:extLst/>
          </p:nvPr>
        </p:nvGraphicFramePr>
        <p:xfrm>
          <a:off x="11277600" y="6052822"/>
          <a:ext cx="905782" cy="77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45" r:id="rId19" imgW="1805298" imgH="1741500" progId="">
                  <p:embed/>
                </p:oleObj>
              </mc:Choice>
              <mc:Fallback>
                <p:oleObj r:id="rId19" imgW="1805298" imgH="1741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77600" y="6052822"/>
                        <a:ext cx="905782" cy="77463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46039"/>
            <a:ext cx="10784149" cy="574747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4847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КМР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71022" y="0"/>
            <a:ext cx="406498" cy="6858000"/>
            <a:chOff x="0" y="0"/>
            <a:chExt cx="380929" cy="6593882"/>
          </a:xfrm>
        </p:grpSpPr>
        <p:graphicFrame>
          <p:nvGraphicFramePr>
            <p:cNvPr id="8" name="Объект 7"/>
            <p:cNvGraphicFramePr>
              <a:graphicFrameLocks noChangeAspect="1"/>
            </p:cNvGraphicFramePr>
            <p:nvPr>
              <p:extLst/>
            </p:nvPr>
          </p:nvGraphicFramePr>
          <p:xfrm>
            <a:off x="0" y="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154" r:id="rId3" imgW="1388213" imgH="1856520" progId="">
                    <p:embed/>
                  </p:oleObj>
                </mc:Choice>
                <mc:Fallback>
                  <p:oleObj r:id="rId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Объект 8"/>
            <p:cNvGraphicFramePr>
              <a:graphicFrameLocks noChangeAspect="1"/>
            </p:cNvGraphicFramePr>
            <p:nvPr>
              <p:extLst/>
            </p:nvPr>
          </p:nvGraphicFramePr>
          <p:xfrm>
            <a:off x="0" y="42945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155" r:id="rId5" imgW="1388213" imgH="1856520" progId="">
                    <p:embed/>
                  </p:oleObj>
                </mc:Choice>
                <mc:Fallback>
                  <p:oleObj r:id="rId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2945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Объект 9"/>
            <p:cNvGraphicFramePr>
              <a:graphicFrameLocks noChangeAspect="1"/>
            </p:cNvGraphicFramePr>
            <p:nvPr>
              <p:extLst/>
            </p:nvPr>
          </p:nvGraphicFramePr>
          <p:xfrm>
            <a:off x="0" y="85891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156" r:id="rId6" imgW="1388213" imgH="1856520" progId="">
                    <p:embed/>
                  </p:oleObj>
                </mc:Choice>
                <mc:Fallback>
                  <p:oleObj r:id="rId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85891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Объект 10"/>
            <p:cNvGraphicFramePr>
              <a:graphicFrameLocks noChangeAspect="1"/>
            </p:cNvGraphicFramePr>
            <p:nvPr>
              <p:extLst/>
            </p:nvPr>
          </p:nvGraphicFramePr>
          <p:xfrm>
            <a:off x="0" y="128837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157" r:id="rId7" imgW="1388213" imgH="1856520" progId="">
                    <p:embed/>
                  </p:oleObj>
                </mc:Choice>
                <mc:Fallback>
                  <p:oleObj r:id="rId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8837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Объект 11"/>
            <p:cNvGraphicFramePr>
              <a:graphicFrameLocks noChangeAspect="1"/>
            </p:cNvGraphicFramePr>
            <p:nvPr>
              <p:extLst/>
            </p:nvPr>
          </p:nvGraphicFramePr>
          <p:xfrm>
            <a:off x="0" y="174779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158" r:id="rId8" imgW="1388213" imgH="1856520" progId="">
                    <p:embed/>
                  </p:oleObj>
                </mc:Choice>
                <mc:Fallback>
                  <p:oleObj r:id="rId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74779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/>
            </p:nvPr>
          </p:nvGraphicFramePr>
          <p:xfrm>
            <a:off x="0" y="217724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159" r:id="rId9" imgW="1388213" imgH="1856520" progId="">
                    <p:embed/>
                  </p:oleObj>
                </mc:Choice>
                <mc:Fallback>
                  <p:oleObj r:id="rId9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7724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/>
            </p:nvPr>
          </p:nvGraphicFramePr>
          <p:xfrm>
            <a:off x="0" y="260670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160" r:id="rId10" imgW="1388213" imgH="1856520" progId="">
                    <p:embed/>
                  </p:oleObj>
                </mc:Choice>
                <mc:Fallback>
                  <p:oleObj r:id="rId10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60670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Объект 14"/>
            <p:cNvGraphicFramePr>
              <a:graphicFrameLocks noChangeAspect="1"/>
            </p:cNvGraphicFramePr>
            <p:nvPr>
              <p:extLst/>
            </p:nvPr>
          </p:nvGraphicFramePr>
          <p:xfrm>
            <a:off x="0" y="303616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161" r:id="rId11" imgW="1388213" imgH="1856520" progId="">
                    <p:embed/>
                  </p:oleObj>
                </mc:Choice>
                <mc:Fallback>
                  <p:oleObj r:id="rId11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03616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/>
            </p:nvPr>
          </p:nvGraphicFramePr>
          <p:xfrm>
            <a:off x="0" y="3465618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162" r:id="rId12" imgW="1388213" imgH="1856520" progId="">
                    <p:embed/>
                  </p:oleObj>
                </mc:Choice>
                <mc:Fallback>
                  <p:oleObj r:id="rId12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465618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/>
            </p:nvPr>
          </p:nvGraphicFramePr>
          <p:xfrm>
            <a:off x="0" y="3895075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163" r:id="rId13" imgW="1388213" imgH="1856520" progId="">
                    <p:embed/>
                  </p:oleObj>
                </mc:Choice>
                <mc:Fallback>
                  <p:oleObj r:id="rId1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895075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/>
            </p:nvPr>
          </p:nvGraphicFramePr>
          <p:xfrm>
            <a:off x="0" y="432453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164" r:id="rId14" imgW="1388213" imgH="1856520" progId="">
                    <p:embed/>
                  </p:oleObj>
                </mc:Choice>
                <mc:Fallback>
                  <p:oleObj r:id="rId14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32453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Объект 18"/>
            <p:cNvGraphicFramePr>
              <a:graphicFrameLocks noChangeAspect="1"/>
            </p:cNvGraphicFramePr>
            <p:nvPr>
              <p:extLst/>
            </p:nvPr>
          </p:nvGraphicFramePr>
          <p:xfrm>
            <a:off x="0" y="475398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165" r:id="rId15" imgW="1388213" imgH="1856520" progId="">
                    <p:embed/>
                  </p:oleObj>
                </mc:Choice>
                <mc:Fallback>
                  <p:oleObj r:id="rId1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75398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Объект 19"/>
            <p:cNvGraphicFramePr>
              <a:graphicFrameLocks noChangeAspect="1"/>
            </p:cNvGraphicFramePr>
            <p:nvPr>
              <p:extLst/>
            </p:nvPr>
          </p:nvGraphicFramePr>
          <p:xfrm>
            <a:off x="0" y="522561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166" r:id="rId16" imgW="1388213" imgH="1856520" progId="">
                    <p:embed/>
                  </p:oleObj>
                </mc:Choice>
                <mc:Fallback>
                  <p:oleObj r:id="rId1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2561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Объект 20"/>
            <p:cNvGraphicFramePr>
              <a:graphicFrameLocks noChangeAspect="1"/>
            </p:cNvGraphicFramePr>
            <p:nvPr>
              <p:extLst/>
            </p:nvPr>
          </p:nvGraphicFramePr>
          <p:xfrm>
            <a:off x="0" y="565506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167" r:id="rId17" imgW="1388213" imgH="1856520" progId="">
                    <p:embed/>
                  </p:oleObj>
                </mc:Choice>
                <mc:Fallback>
                  <p:oleObj r:id="rId1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65506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Объект 21"/>
            <p:cNvGraphicFramePr>
              <a:graphicFrameLocks noChangeAspect="1"/>
            </p:cNvGraphicFramePr>
            <p:nvPr>
              <p:extLst/>
            </p:nvPr>
          </p:nvGraphicFramePr>
          <p:xfrm>
            <a:off x="0" y="6084526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168" r:id="rId18" imgW="1388213" imgH="1856520" progId="">
                    <p:embed/>
                  </p:oleObj>
                </mc:Choice>
                <mc:Fallback>
                  <p:oleObj r:id="rId1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084526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Номер слайда 5"/>
          <p:cNvSpPr txBox="1">
            <a:spLocks/>
          </p:cNvSpPr>
          <p:nvPr userDrawn="1"/>
        </p:nvSpPr>
        <p:spPr>
          <a:xfrm>
            <a:off x="11376587" y="46039"/>
            <a:ext cx="779431" cy="314325"/>
          </a:xfrm>
          <a:prstGeom prst="rect">
            <a:avLst/>
          </a:prstGeom>
        </p:spPr>
        <p:txBody>
          <a:bodyPr anchor="ctr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fld id="{D2E577E2-59FE-4C26-9611-D5042F3A81FF}" type="slidenum">
              <a:rPr lang="ru-RU" sz="2400" b="1">
                <a:solidFill>
                  <a:srgbClr val="BFA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42900" indent="-342900" algn="r" eaLnBrk="0" hangingPunct="0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ru-RU" sz="2400" b="1" dirty="0">
              <a:solidFill>
                <a:srgbClr val="BFAE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Объект 26"/>
          <p:cNvGraphicFramePr>
            <a:graphicFrameLocks noChangeAspect="1"/>
          </p:cNvGraphicFramePr>
          <p:nvPr userDrawn="1">
            <p:extLst/>
          </p:nvPr>
        </p:nvGraphicFramePr>
        <p:xfrm>
          <a:off x="11277600" y="6052822"/>
          <a:ext cx="905782" cy="77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69" r:id="rId19" imgW="1805298" imgH="1741500" progId="">
                  <p:embed/>
                </p:oleObj>
              </mc:Choice>
              <mc:Fallback>
                <p:oleObj r:id="rId19" imgW="1805298" imgH="1741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77600" y="6052822"/>
                        <a:ext cx="905782" cy="7746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46039"/>
            <a:ext cx="10784149" cy="574747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290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инФинРТ_2016_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71022" y="0"/>
            <a:ext cx="532660" cy="6858000"/>
            <a:chOff x="0" y="0"/>
            <a:chExt cx="380929" cy="6593882"/>
          </a:xfrm>
        </p:grpSpPr>
        <p:graphicFrame>
          <p:nvGraphicFramePr>
            <p:cNvPr id="8" name="Объект 7"/>
            <p:cNvGraphicFramePr>
              <a:graphicFrameLocks noChangeAspect="1"/>
            </p:cNvGraphicFramePr>
            <p:nvPr>
              <p:extLst/>
            </p:nvPr>
          </p:nvGraphicFramePr>
          <p:xfrm>
            <a:off x="0" y="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94" r:id="rId3" imgW="1388213" imgH="1856520" progId="">
                    <p:embed/>
                  </p:oleObj>
                </mc:Choice>
                <mc:Fallback>
                  <p:oleObj r:id="rId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Объект 8"/>
            <p:cNvGraphicFramePr>
              <a:graphicFrameLocks noChangeAspect="1"/>
            </p:cNvGraphicFramePr>
            <p:nvPr>
              <p:extLst/>
            </p:nvPr>
          </p:nvGraphicFramePr>
          <p:xfrm>
            <a:off x="0" y="42945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95" r:id="rId5" imgW="1388213" imgH="1856520" progId="">
                    <p:embed/>
                  </p:oleObj>
                </mc:Choice>
                <mc:Fallback>
                  <p:oleObj r:id="rId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2945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Объект 9"/>
            <p:cNvGraphicFramePr>
              <a:graphicFrameLocks noChangeAspect="1"/>
            </p:cNvGraphicFramePr>
            <p:nvPr>
              <p:extLst/>
            </p:nvPr>
          </p:nvGraphicFramePr>
          <p:xfrm>
            <a:off x="0" y="85891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96" r:id="rId6" imgW="1388213" imgH="1856520" progId="">
                    <p:embed/>
                  </p:oleObj>
                </mc:Choice>
                <mc:Fallback>
                  <p:oleObj r:id="rId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85891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Объект 10"/>
            <p:cNvGraphicFramePr>
              <a:graphicFrameLocks noChangeAspect="1"/>
            </p:cNvGraphicFramePr>
            <p:nvPr>
              <p:extLst/>
            </p:nvPr>
          </p:nvGraphicFramePr>
          <p:xfrm>
            <a:off x="0" y="128837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97" r:id="rId7" imgW="1388213" imgH="1856520" progId="">
                    <p:embed/>
                  </p:oleObj>
                </mc:Choice>
                <mc:Fallback>
                  <p:oleObj r:id="rId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8837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Объект 11"/>
            <p:cNvGraphicFramePr>
              <a:graphicFrameLocks noChangeAspect="1"/>
            </p:cNvGraphicFramePr>
            <p:nvPr>
              <p:extLst/>
            </p:nvPr>
          </p:nvGraphicFramePr>
          <p:xfrm>
            <a:off x="0" y="174779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98" r:id="rId8" imgW="1388213" imgH="1856520" progId="">
                    <p:embed/>
                  </p:oleObj>
                </mc:Choice>
                <mc:Fallback>
                  <p:oleObj r:id="rId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74779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/>
            </p:nvPr>
          </p:nvGraphicFramePr>
          <p:xfrm>
            <a:off x="0" y="217724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99" r:id="rId9" imgW="1388213" imgH="1856520" progId="">
                    <p:embed/>
                  </p:oleObj>
                </mc:Choice>
                <mc:Fallback>
                  <p:oleObj r:id="rId9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7724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/>
            </p:nvPr>
          </p:nvGraphicFramePr>
          <p:xfrm>
            <a:off x="0" y="260670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600" r:id="rId10" imgW="1388213" imgH="1856520" progId="">
                    <p:embed/>
                  </p:oleObj>
                </mc:Choice>
                <mc:Fallback>
                  <p:oleObj r:id="rId10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60670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Объект 14"/>
            <p:cNvGraphicFramePr>
              <a:graphicFrameLocks noChangeAspect="1"/>
            </p:cNvGraphicFramePr>
            <p:nvPr>
              <p:extLst/>
            </p:nvPr>
          </p:nvGraphicFramePr>
          <p:xfrm>
            <a:off x="0" y="303616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601" r:id="rId11" imgW="1388213" imgH="1856520" progId="">
                    <p:embed/>
                  </p:oleObj>
                </mc:Choice>
                <mc:Fallback>
                  <p:oleObj r:id="rId11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03616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/>
            </p:nvPr>
          </p:nvGraphicFramePr>
          <p:xfrm>
            <a:off x="0" y="3465618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602" r:id="rId12" imgW="1388213" imgH="1856520" progId="">
                    <p:embed/>
                  </p:oleObj>
                </mc:Choice>
                <mc:Fallback>
                  <p:oleObj r:id="rId12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465618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/>
            </p:nvPr>
          </p:nvGraphicFramePr>
          <p:xfrm>
            <a:off x="0" y="3895075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603" r:id="rId13" imgW="1388213" imgH="1856520" progId="">
                    <p:embed/>
                  </p:oleObj>
                </mc:Choice>
                <mc:Fallback>
                  <p:oleObj r:id="rId1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895075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/>
            </p:nvPr>
          </p:nvGraphicFramePr>
          <p:xfrm>
            <a:off x="0" y="432453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604" r:id="rId14" imgW="1388213" imgH="1856520" progId="">
                    <p:embed/>
                  </p:oleObj>
                </mc:Choice>
                <mc:Fallback>
                  <p:oleObj r:id="rId14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32453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Объект 18"/>
            <p:cNvGraphicFramePr>
              <a:graphicFrameLocks noChangeAspect="1"/>
            </p:cNvGraphicFramePr>
            <p:nvPr>
              <p:extLst/>
            </p:nvPr>
          </p:nvGraphicFramePr>
          <p:xfrm>
            <a:off x="0" y="475398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605" r:id="rId15" imgW="1388213" imgH="1856520" progId="">
                    <p:embed/>
                  </p:oleObj>
                </mc:Choice>
                <mc:Fallback>
                  <p:oleObj r:id="rId1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75398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Объект 19"/>
            <p:cNvGraphicFramePr>
              <a:graphicFrameLocks noChangeAspect="1"/>
            </p:cNvGraphicFramePr>
            <p:nvPr>
              <p:extLst/>
            </p:nvPr>
          </p:nvGraphicFramePr>
          <p:xfrm>
            <a:off x="0" y="522561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606" r:id="rId16" imgW="1388213" imgH="1856520" progId="">
                    <p:embed/>
                  </p:oleObj>
                </mc:Choice>
                <mc:Fallback>
                  <p:oleObj r:id="rId1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2561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Объект 20"/>
            <p:cNvGraphicFramePr>
              <a:graphicFrameLocks noChangeAspect="1"/>
            </p:cNvGraphicFramePr>
            <p:nvPr>
              <p:extLst/>
            </p:nvPr>
          </p:nvGraphicFramePr>
          <p:xfrm>
            <a:off x="0" y="565506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607" r:id="rId17" imgW="1388213" imgH="1856520" progId="">
                    <p:embed/>
                  </p:oleObj>
                </mc:Choice>
                <mc:Fallback>
                  <p:oleObj r:id="rId1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65506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Объект 21"/>
            <p:cNvGraphicFramePr>
              <a:graphicFrameLocks noChangeAspect="1"/>
            </p:cNvGraphicFramePr>
            <p:nvPr>
              <p:extLst/>
            </p:nvPr>
          </p:nvGraphicFramePr>
          <p:xfrm>
            <a:off x="0" y="6084526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608" r:id="rId18" imgW="1388213" imgH="1856520" progId="">
                    <p:embed/>
                  </p:oleObj>
                </mc:Choice>
                <mc:Fallback>
                  <p:oleObj r:id="rId1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084526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7" name="Объект 26"/>
          <p:cNvGraphicFramePr>
            <a:graphicFrameLocks noChangeAspect="1"/>
          </p:cNvGraphicFramePr>
          <p:nvPr userDrawn="1">
            <p:extLst/>
          </p:nvPr>
        </p:nvGraphicFramePr>
        <p:xfrm>
          <a:off x="11121509" y="6069669"/>
          <a:ext cx="1070492" cy="77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09" r:id="rId19" imgW="1805298" imgH="1741500" progId="">
                  <p:embed/>
                </p:oleObj>
              </mc:Choice>
              <mc:Fallback>
                <p:oleObj r:id="rId19" imgW="1805298" imgH="1741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1509" y="6069669"/>
                        <a:ext cx="1070492" cy="7746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Текст 36"/>
          <p:cNvSpPr>
            <a:spLocks noGrp="1"/>
          </p:cNvSpPr>
          <p:nvPr>
            <p:ph type="body" sz="quarter" idx="10" hasCustomPrompt="1"/>
          </p:nvPr>
        </p:nvSpPr>
        <p:spPr>
          <a:xfrm>
            <a:off x="686541" y="1869735"/>
            <a:ext cx="11371236" cy="914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latin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24" name="Текст 36"/>
          <p:cNvSpPr>
            <a:spLocks noGrp="1"/>
          </p:cNvSpPr>
          <p:nvPr>
            <p:ph type="body" sz="quarter" idx="11" hasCustomPrompt="1"/>
          </p:nvPr>
        </p:nvSpPr>
        <p:spPr>
          <a:xfrm>
            <a:off x="686541" y="2875640"/>
            <a:ext cx="11371236" cy="914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latin typeface="Arial" panose="020B0604020202020204" pitchFamily="34" charset="0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2"/>
                </a:solidFill>
              </a:rPr>
              <a:t>Министр финансов Республики Татарстан </a:t>
            </a:r>
            <a:br>
              <a:rPr lang="ru-RU" sz="2800" b="1" dirty="0" smtClean="0">
                <a:solidFill>
                  <a:schemeClr val="accent2"/>
                </a:solidFill>
              </a:rPr>
            </a:br>
            <a:r>
              <a:rPr lang="ru-RU" sz="2800" b="1" dirty="0" smtClean="0">
                <a:solidFill>
                  <a:schemeClr val="accent2"/>
                </a:solidFill>
              </a:rPr>
              <a:t>Р.Р.</a:t>
            </a:r>
            <a:r>
              <a:rPr lang="ru-RU" sz="2800" b="1" baseline="0" dirty="0" smtClean="0">
                <a:solidFill>
                  <a:schemeClr val="accent2"/>
                </a:solidFill>
              </a:rPr>
              <a:t> </a:t>
            </a:r>
            <a:r>
              <a:rPr lang="ru-RU" sz="2800" b="1" dirty="0" err="1" smtClean="0">
                <a:solidFill>
                  <a:schemeClr val="accent2"/>
                </a:solidFill>
              </a:rPr>
              <a:t>Гайзатуллин</a:t>
            </a:r>
            <a:endParaRPr lang="ru-RU" sz="2800" b="1" dirty="0" smtClean="0">
              <a:solidFill>
                <a:schemeClr val="accent2"/>
              </a:solidFill>
            </a:endParaRPr>
          </a:p>
        </p:txBody>
      </p:sp>
      <p:sp>
        <p:nvSpPr>
          <p:cNvPr id="23" name="Дата 3"/>
          <p:cNvSpPr>
            <a:spLocks noGrp="1"/>
          </p:cNvSpPr>
          <p:nvPr>
            <p:ph type="dt" sz="half" idx="2"/>
          </p:nvPr>
        </p:nvSpPr>
        <p:spPr>
          <a:xfrm>
            <a:off x="5000557" y="62287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</a:defRPr>
            </a:lvl1pPr>
          </a:lstStyle>
          <a:p>
            <a:fld id="{CF264AD6-83EC-417C-A3DC-B7CFE9249401}" type="datetimeFigureOut">
              <a:rPr lang="ru-RU" smtClean="0"/>
              <a:pPr/>
              <a:t>18.02.2020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940052"/>
      </p:ext>
    </p:extLst>
  </p:cSld>
  <p:clrMapOvr>
    <a:masterClrMapping/>
  </p:clrMapOvr>
  <p:hf sldNum="0"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инФинРТ_2016_Импор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Группа 46"/>
          <p:cNvGrpSpPr/>
          <p:nvPr userDrawn="1"/>
        </p:nvGrpSpPr>
        <p:grpSpPr>
          <a:xfrm>
            <a:off x="71022" y="0"/>
            <a:ext cx="532660" cy="6858000"/>
            <a:chOff x="0" y="0"/>
            <a:chExt cx="380929" cy="6593882"/>
          </a:xfrm>
        </p:grpSpPr>
        <p:graphicFrame>
          <p:nvGraphicFramePr>
            <p:cNvPr id="48" name="Объект 47"/>
            <p:cNvGraphicFramePr>
              <a:graphicFrameLocks noChangeAspect="1"/>
            </p:cNvGraphicFramePr>
            <p:nvPr>
              <p:extLst/>
            </p:nvPr>
          </p:nvGraphicFramePr>
          <p:xfrm>
            <a:off x="0" y="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618" r:id="rId3" imgW="1388213" imgH="1856520" progId="">
                    <p:embed/>
                  </p:oleObj>
                </mc:Choice>
                <mc:Fallback>
                  <p:oleObj r:id="rId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Объект 48"/>
            <p:cNvGraphicFramePr>
              <a:graphicFrameLocks noChangeAspect="1"/>
            </p:cNvGraphicFramePr>
            <p:nvPr>
              <p:extLst/>
            </p:nvPr>
          </p:nvGraphicFramePr>
          <p:xfrm>
            <a:off x="0" y="42945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619" r:id="rId5" imgW="1388213" imgH="1856520" progId="">
                    <p:embed/>
                  </p:oleObj>
                </mc:Choice>
                <mc:Fallback>
                  <p:oleObj r:id="rId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2945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Объект 49"/>
            <p:cNvGraphicFramePr>
              <a:graphicFrameLocks noChangeAspect="1"/>
            </p:cNvGraphicFramePr>
            <p:nvPr>
              <p:extLst/>
            </p:nvPr>
          </p:nvGraphicFramePr>
          <p:xfrm>
            <a:off x="0" y="85891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620" r:id="rId6" imgW="1388213" imgH="1856520" progId="">
                    <p:embed/>
                  </p:oleObj>
                </mc:Choice>
                <mc:Fallback>
                  <p:oleObj r:id="rId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85891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Объект 50"/>
            <p:cNvGraphicFramePr>
              <a:graphicFrameLocks noChangeAspect="1"/>
            </p:cNvGraphicFramePr>
            <p:nvPr>
              <p:extLst/>
            </p:nvPr>
          </p:nvGraphicFramePr>
          <p:xfrm>
            <a:off x="0" y="128837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621" r:id="rId7" imgW="1388213" imgH="1856520" progId="">
                    <p:embed/>
                  </p:oleObj>
                </mc:Choice>
                <mc:Fallback>
                  <p:oleObj r:id="rId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8837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Объект 51"/>
            <p:cNvGraphicFramePr>
              <a:graphicFrameLocks noChangeAspect="1"/>
            </p:cNvGraphicFramePr>
            <p:nvPr>
              <p:extLst/>
            </p:nvPr>
          </p:nvGraphicFramePr>
          <p:xfrm>
            <a:off x="0" y="174779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622" r:id="rId8" imgW="1388213" imgH="1856520" progId="">
                    <p:embed/>
                  </p:oleObj>
                </mc:Choice>
                <mc:Fallback>
                  <p:oleObj r:id="rId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74779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Объект 52"/>
            <p:cNvGraphicFramePr>
              <a:graphicFrameLocks noChangeAspect="1"/>
            </p:cNvGraphicFramePr>
            <p:nvPr>
              <p:extLst/>
            </p:nvPr>
          </p:nvGraphicFramePr>
          <p:xfrm>
            <a:off x="0" y="217724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623" r:id="rId9" imgW="1388213" imgH="1856520" progId="">
                    <p:embed/>
                  </p:oleObj>
                </mc:Choice>
                <mc:Fallback>
                  <p:oleObj r:id="rId9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7724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Объект 53"/>
            <p:cNvGraphicFramePr>
              <a:graphicFrameLocks noChangeAspect="1"/>
            </p:cNvGraphicFramePr>
            <p:nvPr>
              <p:extLst/>
            </p:nvPr>
          </p:nvGraphicFramePr>
          <p:xfrm>
            <a:off x="0" y="260670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624" r:id="rId10" imgW="1388213" imgH="1856520" progId="">
                    <p:embed/>
                  </p:oleObj>
                </mc:Choice>
                <mc:Fallback>
                  <p:oleObj r:id="rId10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60670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" name="Объект 54"/>
            <p:cNvGraphicFramePr>
              <a:graphicFrameLocks noChangeAspect="1"/>
            </p:cNvGraphicFramePr>
            <p:nvPr>
              <p:extLst/>
            </p:nvPr>
          </p:nvGraphicFramePr>
          <p:xfrm>
            <a:off x="0" y="303616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625" r:id="rId11" imgW="1388213" imgH="1856520" progId="">
                    <p:embed/>
                  </p:oleObj>
                </mc:Choice>
                <mc:Fallback>
                  <p:oleObj r:id="rId11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03616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Объект 55"/>
            <p:cNvGraphicFramePr>
              <a:graphicFrameLocks noChangeAspect="1"/>
            </p:cNvGraphicFramePr>
            <p:nvPr>
              <p:extLst/>
            </p:nvPr>
          </p:nvGraphicFramePr>
          <p:xfrm>
            <a:off x="0" y="3465618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626" r:id="rId12" imgW="1388213" imgH="1856520" progId="">
                    <p:embed/>
                  </p:oleObj>
                </mc:Choice>
                <mc:Fallback>
                  <p:oleObj r:id="rId12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465618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" name="Объект 56"/>
            <p:cNvGraphicFramePr>
              <a:graphicFrameLocks noChangeAspect="1"/>
            </p:cNvGraphicFramePr>
            <p:nvPr>
              <p:extLst/>
            </p:nvPr>
          </p:nvGraphicFramePr>
          <p:xfrm>
            <a:off x="0" y="3895075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627" r:id="rId13" imgW="1388213" imgH="1856520" progId="">
                    <p:embed/>
                  </p:oleObj>
                </mc:Choice>
                <mc:Fallback>
                  <p:oleObj r:id="rId1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895075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Объект 57"/>
            <p:cNvGraphicFramePr>
              <a:graphicFrameLocks noChangeAspect="1"/>
            </p:cNvGraphicFramePr>
            <p:nvPr>
              <p:extLst/>
            </p:nvPr>
          </p:nvGraphicFramePr>
          <p:xfrm>
            <a:off x="0" y="432453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628" r:id="rId14" imgW="1388213" imgH="1856520" progId="">
                    <p:embed/>
                  </p:oleObj>
                </mc:Choice>
                <mc:Fallback>
                  <p:oleObj r:id="rId14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32453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" name="Объект 58"/>
            <p:cNvGraphicFramePr>
              <a:graphicFrameLocks noChangeAspect="1"/>
            </p:cNvGraphicFramePr>
            <p:nvPr>
              <p:extLst/>
            </p:nvPr>
          </p:nvGraphicFramePr>
          <p:xfrm>
            <a:off x="0" y="475398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629" r:id="rId15" imgW="1388213" imgH="1856520" progId="">
                    <p:embed/>
                  </p:oleObj>
                </mc:Choice>
                <mc:Fallback>
                  <p:oleObj r:id="rId1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75398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" name="Объект 59"/>
            <p:cNvGraphicFramePr>
              <a:graphicFrameLocks noChangeAspect="1"/>
            </p:cNvGraphicFramePr>
            <p:nvPr>
              <p:extLst/>
            </p:nvPr>
          </p:nvGraphicFramePr>
          <p:xfrm>
            <a:off x="0" y="522561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630" r:id="rId16" imgW="1388213" imgH="1856520" progId="">
                    <p:embed/>
                  </p:oleObj>
                </mc:Choice>
                <mc:Fallback>
                  <p:oleObj r:id="rId1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2561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" name="Объект 60"/>
            <p:cNvGraphicFramePr>
              <a:graphicFrameLocks noChangeAspect="1"/>
            </p:cNvGraphicFramePr>
            <p:nvPr>
              <p:extLst/>
            </p:nvPr>
          </p:nvGraphicFramePr>
          <p:xfrm>
            <a:off x="0" y="565506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631" r:id="rId17" imgW="1388213" imgH="1856520" progId="">
                    <p:embed/>
                  </p:oleObj>
                </mc:Choice>
                <mc:Fallback>
                  <p:oleObj r:id="rId1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65506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" name="Объект 61"/>
            <p:cNvGraphicFramePr>
              <a:graphicFrameLocks noChangeAspect="1"/>
            </p:cNvGraphicFramePr>
            <p:nvPr>
              <p:extLst/>
            </p:nvPr>
          </p:nvGraphicFramePr>
          <p:xfrm>
            <a:off x="0" y="6084526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632" r:id="rId18" imgW="1388213" imgH="1856520" progId="">
                    <p:embed/>
                  </p:oleObj>
                </mc:Choice>
                <mc:Fallback>
                  <p:oleObj r:id="rId1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084526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3" name="Номер слайда 5"/>
          <p:cNvSpPr txBox="1">
            <a:spLocks/>
          </p:cNvSpPr>
          <p:nvPr userDrawn="1"/>
        </p:nvSpPr>
        <p:spPr>
          <a:xfrm>
            <a:off x="11112891" y="46039"/>
            <a:ext cx="1043127" cy="314325"/>
          </a:xfrm>
          <a:prstGeom prst="rect">
            <a:avLst/>
          </a:prstGeom>
        </p:spPr>
        <p:txBody>
          <a:bodyPr anchor="ctr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fld id="{D2E577E2-59FE-4C26-9611-D5042F3A81FF}" type="slidenum">
              <a:rPr lang="ru-RU" sz="2400" b="1">
                <a:solidFill>
                  <a:srgbClr val="BFA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42900" indent="-342900" algn="r" eaLnBrk="0" hangingPunct="0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ru-RU" sz="2400" b="1" dirty="0">
              <a:solidFill>
                <a:srgbClr val="BFAE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5" name="Объект 64"/>
          <p:cNvGraphicFramePr>
            <a:graphicFrameLocks noChangeAspect="1"/>
          </p:cNvGraphicFramePr>
          <p:nvPr userDrawn="1">
            <p:extLst/>
          </p:nvPr>
        </p:nvGraphicFramePr>
        <p:xfrm>
          <a:off x="11112891" y="6052822"/>
          <a:ext cx="1070492" cy="77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33" r:id="rId19" imgW="1805298" imgH="1741500" progId="">
                  <p:embed/>
                </p:oleObj>
              </mc:Choice>
              <mc:Fallback>
                <p:oleObj r:id="rId19" imgW="1805298" imgH="1741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891" y="6052822"/>
                        <a:ext cx="1070492" cy="7746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4552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инФинРТ_2016_БезД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Группа 46"/>
          <p:cNvGrpSpPr/>
          <p:nvPr userDrawn="1"/>
        </p:nvGrpSpPr>
        <p:grpSpPr>
          <a:xfrm>
            <a:off x="71022" y="0"/>
            <a:ext cx="532660" cy="6858000"/>
            <a:chOff x="0" y="0"/>
            <a:chExt cx="380929" cy="6593882"/>
          </a:xfrm>
        </p:grpSpPr>
        <p:graphicFrame>
          <p:nvGraphicFramePr>
            <p:cNvPr id="48" name="Объект 47"/>
            <p:cNvGraphicFramePr>
              <a:graphicFrameLocks noChangeAspect="1"/>
            </p:cNvGraphicFramePr>
            <p:nvPr>
              <p:extLst/>
            </p:nvPr>
          </p:nvGraphicFramePr>
          <p:xfrm>
            <a:off x="0" y="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588" r:id="rId3" imgW="1388213" imgH="1856520" progId="">
                    <p:embed/>
                  </p:oleObj>
                </mc:Choice>
                <mc:Fallback>
                  <p:oleObj r:id="rId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Объект 48"/>
            <p:cNvGraphicFramePr>
              <a:graphicFrameLocks noChangeAspect="1"/>
            </p:cNvGraphicFramePr>
            <p:nvPr>
              <p:extLst/>
            </p:nvPr>
          </p:nvGraphicFramePr>
          <p:xfrm>
            <a:off x="0" y="42945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589" r:id="rId5" imgW="1388213" imgH="1856520" progId="">
                    <p:embed/>
                  </p:oleObj>
                </mc:Choice>
                <mc:Fallback>
                  <p:oleObj r:id="rId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2945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Объект 49"/>
            <p:cNvGraphicFramePr>
              <a:graphicFrameLocks noChangeAspect="1"/>
            </p:cNvGraphicFramePr>
            <p:nvPr>
              <p:extLst/>
            </p:nvPr>
          </p:nvGraphicFramePr>
          <p:xfrm>
            <a:off x="0" y="85891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590" r:id="rId6" imgW="1388213" imgH="1856520" progId="">
                    <p:embed/>
                  </p:oleObj>
                </mc:Choice>
                <mc:Fallback>
                  <p:oleObj r:id="rId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85891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Объект 50"/>
            <p:cNvGraphicFramePr>
              <a:graphicFrameLocks noChangeAspect="1"/>
            </p:cNvGraphicFramePr>
            <p:nvPr>
              <p:extLst/>
            </p:nvPr>
          </p:nvGraphicFramePr>
          <p:xfrm>
            <a:off x="0" y="128837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591" r:id="rId7" imgW="1388213" imgH="1856520" progId="">
                    <p:embed/>
                  </p:oleObj>
                </mc:Choice>
                <mc:Fallback>
                  <p:oleObj r:id="rId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8837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Объект 51"/>
            <p:cNvGraphicFramePr>
              <a:graphicFrameLocks noChangeAspect="1"/>
            </p:cNvGraphicFramePr>
            <p:nvPr>
              <p:extLst/>
            </p:nvPr>
          </p:nvGraphicFramePr>
          <p:xfrm>
            <a:off x="0" y="174779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592" r:id="rId8" imgW="1388213" imgH="1856520" progId="">
                    <p:embed/>
                  </p:oleObj>
                </mc:Choice>
                <mc:Fallback>
                  <p:oleObj r:id="rId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74779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Объект 52"/>
            <p:cNvGraphicFramePr>
              <a:graphicFrameLocks noChangeAspect="1"/>
            </p:cNvGraphicFramePr>
            <p:nvPr>
              <p:extLst/>
            </p:nvPr>
          </p:nvGraphicFramePr>
          <p:xfrm>
            <a:off x="0" y="217724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593" r:id="rId9" imgW="1388213" imgH="1856520" progId="">
                    <p:embed/>
                  </p:oleObj>
                </mc:Choice>
                <mc:Fallback>
                  <p:oleObj r:id="rId9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7724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Объект 53"/>
            <p:cNvGraphicFramePr>
              <a:graphicFrameLocks noChangeAspect="1"/>
            </p:cNvGraphicFramePr>
            <p:nvPr>
              <p:extLst/>
            </p:nvPr>
          </p:nvGraphicFramePr>
          <p:xfrm>
            <a:off x="0" y="260670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594" r:id="rId10" imgW="1388213" imgH="1856520" progId="">
                    <p:embed/>
                  </p:oleObj>
                </mc:Choice>
                <mc:Fallback>
                  <p:oleObj r:id="rId10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60670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" name="Объект 54"/>
            <p:cNvGraphicFramePr>
              <a:graphicFrameLocks noChangeAspect="1"/>
            </p:cNvGraphicFramePr>
            <p:nvPr>
              <p:extLst/>
            </p:nvPr>
          </p:nvGraphicFramePr>
          <p:xfrm>
            <a:off x="0" y="303616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595" r:id="rId11" imgW="1388213" imgH="1856520" progId="">
                    <p:embed/>
                  </p:oleObj>
                </mc:Choice>
                <mc:Fallback>
                  <p:oleObj r:id="rId11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03616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Объект 55"/>
            <p:cNvGraphicFramePr>
              <a:graphicFrameLocks noChangeAspect="1"/>
            </p:cNvGraphicFramePr>
            <p:nvPr>
              <p:extLst/>
            </p:nvPr>
          </p:nvGraphicFramePr>
          <p:xfrm>
            <a:off x="0" y="3465618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596" r:id="rId12" imgW="1388213" imgH="1856520" progId="">
                    <p:embed/>
                  </p:oleObj>
                </mc:Choice>
                <mc:Fallback>
                  <p:oleObj r:id="rId12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465618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" name="Объект 56"/>
            <p:cNvGraphicFramePr>
              <a:graphicFrameLocks noChangeAspect="1"/>
            </p:cNvGraphicFramePr>
            <p:nvPr>
              <p:extLst/>
            </p:nvPr>
          </p:nvGraphicFramePr>
          <p:xfrm>
            <a:off x="0" y="3895075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597" r:id="rId13" imgW="1388213" imgH="1856520" progId="">
                    <p:embed/>
                  </p:oleObj>
                </mc:Choice>
                <mc:Fallback>
                  <p:oleObj r:id="rId1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895075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Объект 57"/>
            <p:cNvGraphicFramePr>
              <a:graphicFrameLocks noChangeAspect="1"/>
            </p:cNvGraphicFramePr>
            <p:nvPr>
              <p:extLst/>
            </p:nvPr>
          </p:nvGraphicFramePr>
          <p:xfrm>
            <a:off x="0" y="432453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598" r:id="rId14" imgW="1388213" imgH="1856520" progId="">
                    <p:embed/>
                  </p:oleObj>
                </mc:Choice>
                <mc:Fallback>
                  <p:oleObj r:id="rId14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32453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" name="Объект 58"/>
            <p:cNvGraphicFramePr>
              <a:graphicFrameLocks noChangeAspect="1"/>
            </p:cNvGraphicFramePr>
            <p:nvPr>
              <p:extLst/>
            </p:nvPr>
          </p:nvGraphicFramePr>
          <p:xfrm>
            <a:off x="0" y="475398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599" r:id="rId15" imgW="1388213" imgH="1856520" progId="">
                    <p:embed/>
                  </p:oleObj>
                </mc:Choice>
                <mc:Fallback>
                  <p:oleObj r:id="rId1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75398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" name="Объект 59"/>
            <p:cNvGraphicFramePr>
              <a:graphicFrameLocks noChangeAspect="1"/>
            </p:cNvGraphicFramePr>
            <p:nvPr>
              <p:extLst/>
            </p:nvPr>
          </p:nvGraphicFramePr>
          <p:xfrm>
            <a:off x="0" y="522561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600" r:id="rId16" imgW="1388213" imgH="1856520" progId="">
                    <p:embed/>
                  </p:oleObj>
                </mc:Choice>
                <mc:Fallback>
                  <p:oleObj r:id="rId1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2561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" name="Объект 60"/>
            <p:cNvGraphicFramePr>
              <a:graphicFrameLocks noChangeAspect="1"/>
            </p:cNvGraphicFramePr>
            <p:nvPr>
              <p:extLst/>
            </p:nvPr>
          </p:nvGraphicFramePr>
          <p:xfrm>
            <a:off x="0" y="565506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601" r:id="rId17" imgW="1388213" imgH="1856520" progId="">
                    <p:embed/>
                  </p:oleObj>
                </mc:Choice>
                <mc:Fallback>
                  <p:oleObj r:id="rId1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65506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" name="Объект 61"/>
            <p:cNvGraphicFramePr>
              <a:graphicFrameLocks noChangeAspect="1"/>
            </p:cNvGraphicFramePr>
            <p:nvPr>
              <p:extLst/>
            </p:nvPr>
          </p:nvGraphicFramePr>
          <p:xfrm>
            <a:off x="0" y="6084526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602" r:id="rId18" imgW="1388213" imgH="1856520" progId="">
                    <p:embed/>
                  </p:oleObj>
                </mc:Choice>
                <mc:Fallback>
                  <p:oleObj r:id="rId1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084526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3" name="Номер слайда 5"/>
          <p:cNvSpPr txBox="1">
            <a:spLocks/>
          </p:cNvSpPr>
          <p:nvPr userDrawn="1"/>
        </p:nvSpPr>
        <p:spPr>
          <a:xfrm>
            <a:off x="11184566" y="46039"/>
            <a:ext cx="971452" cy="314325"/>
          </a:xfrm>
          <a:prstGeom prst="rect">
            <a:avLst/>
          </a:prstGeom>
        </p:spPr>
        <p:txBody>
          <a:bodyPr anchor="ctr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fld id="{D2E577E2-59FE-4C26-9611-D5042F3A81FF}" type="slidenum">
              <a:rPr lang="ru-RU" sz="2400" b="1">
                <a:solidFill>
                  <a:srgbClr val="BFA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42900" indent="-342900" algn="r" eaLnBrk="0" hangingPunct="0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ru-RU" sz="2400" b="1" dirty="0">
              <a:solidFill>
                <a:srgbClr val="BFAE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236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инФинРТ_2016_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 userDrawn="1"/>
        </p:nvGrpSpPr>
        <p:grpSpPr>
          <a:xfrm>
            <a:off x="71022" y="0"/>
            <a:ext cx="532660" cy="6858000"/>
            <a:chOff x="0" y="0"/>
            <a:chExt cx="380929" cy="6593882"/>
          </a:xfrm>
        </p:grpSpPr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/>
            </p:nvPr>
          </p:nvGraphicFramePr>
          <p:xfrm>
            <a:off x="0" y="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666" r:id="rId3" imgW="1388213" imgH="1856520" progId="">
                    <p:embed/>
                  </p:oleObj>
                </mc:Choice>
                <mc:Fallback>
                  <p:oleObj r:id="rId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/>
            </p:nvPr>
          </p:nvGraphicFramePr>
          <p:xfrm>
            <a:off x="0" y="42945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667" r:id="rId5" imgW="1388213" imgH="1856520" progId="">
                    <p:embed/>
                  </p:oleObj>
                </mc:Choice>
                <mc:Fallback>
                  <p:oleObj r:id="rId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2945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Объект 14"/>
            <p:cNvGraphicFramePr>
              <a:graphicFrameLocks noChangeAspect="1"/>
            </p:cNvGraphicFramePr>
            <p:nvPr>
              <p:extLst/>
            </p:nvPr>
          </p:nvGraphicFramePr>
          <p:xfrm>
            <a:off x="0" y="85891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668" r:id="rId6" imgW="1388213" imgH="1856520" progId="">
                    <p:embed/>
                  </p:oleObj>
                </mc:Choice>
                <mc:Fallback>
                  <p:oleObj r:id="rId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85891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/>
            </p:nvPr>
          </p:nvGraphicFramePr>
          <p:xfrm>
            <a:off x="0" y="128837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669" r:id="rId7" imgW="1388213" imgH="1856520" progId="">
                    <p:embed/>
                  </p:oleObj>
                </mc:Choice>
                <mc:Fallback>
                  <p:oleObj r:id="rId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8837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/>
            </p:nvPr>
          </p:nvGraphicFramePr>
          <p:xfrm>
            <a:off x="0" y="174779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670" r:id="rId8" imgW="1388213" imgH="1856520" progId="">
                    <p:embed/>
                  </p:oleObj>
                </mc:Choice>
                <mc:Fallback>
                  <p:oleObj r:id="rId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74779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/>
            </p:nvPr>
          </p:nvGraphicFramePr>
          <p:xfrm>
            <a:off x="0" y="217724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671" r:id="rId9" imgW="1388213" imgH="1856520" progId="">
                    <p:embed/>
                  </p:oleObj>
                </mc:Choice>
                <mc:Fallback>
                  <p:oleObj r:id="rId9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7724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Объект 18"/>
            <p:cNvGraphicFramePr>
              <a:graphicFrameLocks noChangeAspect="1"/>
            </p:cNvGraphicFramePr>
            <p:nvPr>
              <p:extLst/>
            </p:nvPr>
          </p:nvGraphicFramePr>
          <p:xfrm>
            <a:off x="0" y="260670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672" r:id="rId10" imgW="1388213" imgH="1856520" progId="">
                    <p:embed/>
                  </p:oleObj>
                </mc:Choice>
                <mc:Fallback>
                  <p:oleObj r:id="rId10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60670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Объект 19"/>
            <p:cNvGraphicFramePr>
              <a:graphicFrameLocks noChangeAspect="1"/>
            </p:cNvGraphicFramePr>
            <p:nvPr>
              <p:extLst/>
            </p:nvPr>
          </p:nvGraphicFramePr>
          <p:xfrm>
            <a:off x="0" y="303616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673" r:id="rId11" imgW="1388213" imgH="1856520" progId="">
                    <p:embed/>
                  </p:oleObj>
                </mc:Choice>
                <mc:Fallback>
                  <p:oleObj r:id="rId11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03616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Объект 20"/>
            <p:cNvGraphicFramePr>
              <a:graphicFrameLocks noChangeAspect="1"/>
            </p:cNvGraphicFramePr>
            <p:nvPr>
              <p:extLst/>
            </p:nvPr>
          </p:nvGraphicFramePr>
          <p:xfrm>
            <a:off x="0" y="3465618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674" r:id="rId12" imgW="1388213" imgH="1856520" progId="">
                    <p:embed/>
                  </p:oleObj>
                </mc:Choice>
                <mc:Fallback>
                  <p:oleObj r:id="rId12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465618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Объект 21"/>
            <p:cNvGraphicFramePr>
              <a:graphicFrameLocks noChangeAspect="1"/>
            </p:cNvGraphicFramePr>
            <p:nvPr>
              <p:extLst/>
            </p:nvPr>
          </p:nvGraphicFramePr>
          <p:xfrm>
            <a:off x="0" y="3895075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675" r:id="rId13" imgW="1388213" imgH="1856520" progId="">
                    <p:embed/>
                  </p:oleObj>
                </mc:Choice>
                <mc:Fallback>
                  <p:oleObj r:id="rId1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895075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Объект 22"/>
            <p:cNvGraphicFramePr>
              <a:graphicFrameLocks noChangeAspect="1"/>
            </p:cNvGraphicFramePr>
            <p:nvPr>
              <p:extLst/>
            </p:nvPr>
          </p:nvGraphicFramePr>
          <p:xfrm>
            <a:off x="0" y="432453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676" r:id="rId14" imgW="1388213" imgH="1856520" progId="">
                    <p:embed/>
                  </p:oleObj>
                </mc:Choice>
                <mc:Fallback>
                  <p:oleObj r:id="rId14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32453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Объект 23"/>
            <p:cNvGraphicFramePr>
              <a:graphicFrameLocks noChangeAspect="1"/>
            </p:cNvGraphicFramePr>
            <p:nvPr>
              <p:extLst/>
            </p:nvPr>
          </p:nvGraphicFramePr>
          <p:xfrm>
            <a:off x="0" y="475398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677" r:id="rId15" imgW="1388213" imgH="1856520" progId="">
                    <p:embed/>
                  </p:oleObj>
                </mc:Choice>
                <mc:Fallback>
                  <p:oleObj r:id="rId1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75398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Объект 24"/>
            <p:cNvGraphicFramePr>
              <a:graphicFrameLocks noChangeAspect="1"/>
            </p:cNvGraphicFramePr>
            <p:nvPr>
              <p:extLst/>
            </p:nvPr>
          </p:nvGraphicFramePr>
          <p:xfrm>
            <a:off x="0" y="522561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678" r:id="rId16" imgW="1388213" imgH="1856520" progId="">
                    <p:embed/>
                  </p:oleObj>
                </mc:Choice>
                <mc:Fallback>
                  <p:oleObj r:id="rId1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2561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Объект 25"/>
            <p:cNvGraphicFramePr>
              <a:graphicFrameLocks noChangeAspect="1"/>
            </p:cNvGraphicFramePr>
            <p:nvPr>
              <p:extLst/>
            </p:nvPr>
          </p:nvGraphicFramePr>
          <p:xfrm>
            <a:off x="0" y="565506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679" r:id="rId17" imgW="1388213" imgH="1856520" progId="">
                    <p:embed/>
                  </p:oleObj>
                </mc:Choice>
                <mc:Fallback>
                  <p:oleObj r:id="rId1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65506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Объект 26"/>
            <p:cNvGraphicFramePr>
              <a:graphicFrameLocks noChangeAspect="1"/>
            </p:cNvGraphicFramePr>
            <p:nvPr>
              <p:extLst/>
            </p:nvPr>
          </p:nvGraphicFramePr>
          <p:xfrm>
            <a:off x="0" y="6084526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680" r:id="rId18" imgW="1388213" imgH="1856520" progId="">
                    <p:embed/>
                  </p:oleObj>
                </mc:Choice>
                <mc:Fallback>
                  <p:oleObj r:id="rId1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084526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Номер слайда 5"/>
          <p:cNvSpPr txBox="1">
            <a:spLocks/>
          </p:cNvSpPr>
          <p:nvPr userDrawn="1"/>
        </p:nvSpPr>
        <p:spPr>
          <a:xfrm>
            <a:off x="11376587" y="46039"/>
            <a:ext cx="779431" cy="314325"/>
          </a:xfrm>
          <a:prstGeom prst="rect">
            <a:avLst/>
          </a:prstGeom>
        </p:spPr>
        <p:txBody>
          <a:bodyPr anchor="ctr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fld id="{D2E577E2-59FE-4C26-9611-D5042F3A81FF}" type="slidenum">
              <a:rPr lang="ru-RU" sz="2400" b="1">
                <a:solidFill>
                  <a:srgbClr val="BFA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42900" indent="-342900" algn="r" eaLnBrk="0" hangingPunct="0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ru-RU" sz="2400" b="1" dirty="0">
              <a:solidFill>
                <a:srgbClr val="BFAE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Объект 25"/>
          <p:cNvSpPr>
            <a:spLocks noGrp="1"/>
          </p:cNvSpPr>
          <p:nvPr>
            <p:ph sz="quarter" idx="13"/>
          </p:nvPr>
        </p:nvSpPr>
        <p:spPr>
          <a:xfrm>
            <a:off x="685799" y="700997"/>
            <a:ext cx="11360791" cy="552724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aphicFrame>
        <p:nvGraphicFramePr>
          <p:cNvPr id="30" name="Объект 29"/>
          <p:cNvGraphicFramePr>
            <a:graphicFrameLocks noChangeAspect="1"/>
          </p:cNvGraphicFramePr>
          <p:nvPr userDrawn="1">
            <p:extLst/>
          </p:nvPr>
        </p:nvGraphicFramePr>
        <p:xfrm>
          <a:off x="11112891" y="6052822"/>
          <a:ext cx="1070492" cy="77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681" r:id="rId19" imgW="1805298" imgH="1741500" progId="">
                  <p:embed/>
                </p:oleObj>
              </mc:Choice>
              <mc:Fallback>
                <p:oleObj r:id="rId19" imgW="1805298" imgH="1741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891" y="6052822"/>
                        <a:ext cx="1070492" cy="7746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46039"/>
            <a:ext cx="10784149" cy="574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301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088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 userDrawn="1"/>
        </p:nvGrpSpPr>
        <p:grpSpPr>
          <a:xfrm>
            <a:off x="71022" y="0"/>
            <a:ext cx="532660" cy="6858000"/>
            <a:chOff x="0" y="0"/>
            <a:chExt cx="380929" cy="6593882"/>
          </a:xfrm>
        </p:grpSpPr>
        <p:graphicFrame>
          <p:nvGraphicFramePr>
            <p:cNvPr id="25" name="Объект 24"/>
            <p:cNvGraphicFramePr>
              <a:graphicFrameLocks noChangeAspect="1"/>
            </p:cNvGraphicFramePr>
            <p:nvPr>
              <p:extLst/>
            </p:nvPr>
          </p:nvGraphicFramePr>
          <p:xfrm>
            <a:off x="0" y="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690" r:id="rId3" imgW="1388213" imgH="1856520" progId="">
                    <p:embed/>
                  </p:oleObj>
                </mc:Choice>
                <mc:Fallback>
                  <p:oleObj r:id="rId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Объект 27"/>
            <p:cNvGraphicFramePr>
              <a:graphicFrameLocks noChangeAspect="1"/>
            </p:cNvGraphicFramePr>
            <p:nvPr>
              <p:extLst/>
            </p:nvPr>
          </p:nvGraphicFramePr>
          <p:xfrm>
            <a:off x="0" y="42945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691" r:id="rId5" imgW="1388213" imgH="1856520" progId="">
                    <p:embed/>
                  </p:oleObj>
                </mc:Choice>
                <mc:Fallback>
                  <p:oleObj r:id="rId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2945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Объект 28"/>
            <p:cNvGraphicFramePr>
              <a:graphicFrameLocks noChangeAspect="1"/>
            </p:cNvGraphicFramePr>
            <p:nvPr>
              <p:extLst/>
            </p:nvPr>
          </p:nvGraphicFramePr>
          <p:xfrm>
            <a:off x="0" y="85891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692" r:id="rId6" imgW="1388213" imgH="1856520" progId="">
                    <p:embed/>
                  </p:oleObj>
                </mc:Choice>
                <mc:Fallback>
                  <p:oleObj r:id="rId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85891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Объект 29"/>
            <p:cNvGraphicFramePr>
              <a:graphicFrameLocks noChangeAspect="1"/>
            </p:cNvGraphicFramePr>
            <p:nvPr>
              <p:extLst/>
            </p:nvPr>
          </p:nvGraphicFramePr>
          <p:xfrm>
            <a:off x="0" y="128837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693" r:id="rId7" imgW="1388213" imgH="1856520" progId="">
                    <p:embed/>
                  </p:oleObj>
                </mc:Choice>
                <mc:Fallback>
                  <p:oleObj r:id="rId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8837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Объект 30"/>
            <p:cNvGraphicFramePr>
              <a:graphicFrameLocks noChangeAspect="1"/>
            </p:cNvGraphicFramePr>
            <p:nvPr>
              <p:extLst/>
            </p:nvPr>
          </p:nvGraphicFramePr>
          <p:xfrm>
            <a:off x="0" y="174779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694" r:id="rId8" imgW="1388213" imgH="1856520" progId="">
                    <p:embed/>
                  </p:oleObj>
                </mc:Choice>
                <mc:Fallback>
                  <p:oleObj r:id="rId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74779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Объект 31"/>
            <p:cNvGraphicFramePr>
              <a:graphicFrameLocks noChangeAspect="1"/>
            </p:cNvGraphicFramePr>
            <p:nvPr>
              <p:extLst/>
            </p:nvPr>
          </p:nvGraphicFramePr>
          <p:xfrm>
            <a:off x="0" y="217724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695" r:id="rId9" imgW="1388213" imgH="1856520" progId="">
                    <p:embed/>
                  </p:oleObj>
                </mc:Choice>
                <mc:Fallback>
                  <p:oleObj r:id="rId9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7724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Объект 32"/>
            <p:cNvGraphicFramePr>
              <a:graphicFrameLocks noChangeAspect="1"/>
            </p:cNvGraphicFramePr>
            <p:nvPr>
              <p:extLst/>
            </p:nvPr>
          </p:nvGraphicFramePr>
          <p:xfrm>
            <a:off x="0" y="260670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696" r:id="rId10" imgW="1388213" imgH="1856520" progId="">
                    <p:embed/>
                  </p:oleObj>
                </mc:Choice>
                <mc:Fallback>
                  <p:oleObj r:id="rId10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60670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Объект 33"/>
            <p:cNvGraphicFramePr>
              <a:graphicFrameLocks noChangeAspect="1"/>
            </p:cNvGraphicFramePr>
            <p:nvPr>
              <p:extLst/>
            </p:nvPr>
          </p:nvGraphicFramePr>
          <p:xfrm>
            <a:off x="0" y="303616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697" r:id="rId11" imgW="1388213" imgH="1856520" progId="">
                    <p:embed/>
                  </p:oleObj>
                </mc:Choice>
                <mc:Fallback>
                  <p:oleObj r:id="rId11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03616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Объект 34"/>
            <p:cNvGraphicFramePr>
              <a:graphicFrameLocks noChangeAspect="1"/>
            </p:cNvGraphicFramePr>
            <p:nvPr>
              <p:extLst/>
            </p:nvPr>
          </p:nvGraphicFramePr>
          <p:xfrm>
            <a:off x="0" y="3465618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698" r:id="rId12" imgW="1388213" imgH="1856520" progId="">
                    <p:embed/>
                  </p:oleObj>
                </mc:Choice>
                <mc:Fallback>
                  <p:oleObj r:id="rId12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465618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Объект 35"/>
            <p:cNvGraphicFramePr>
              <a:graphicFrameLocks noChangeAspect="1"/>
            </p:cNvGraphicFramePr>
            <p:nvPr>
              <p:extLst/>
            </p:nvPr>
          </p:nvGraphicFramePr>
          <p:xfrm>
            <a:off x="0" y="3895075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699" r:id="rId13" imgW="1388213" imgH="1856520" progId="">
                    <p:embed/>
                  </p:oleObj>
                </mc:Choice>
                <mc:Fallback>
                  <p:oleObj r:id="rId1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895075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Объект 36"/>
            <p:cNvGraphicFramePr>
              <a:graphicFrameLocks noChangeAspect="1"/>
            </p:cNvGraphicFramePr>
            <p:nvPr>
              <p:extLst/>
            </p:nvPr>
          </p:nvGraphicFramePr>
          <p:xfrm>
            <a:off x="0" y="432453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700" r:id="rId14" imgW="1388213" imgH="1856520" progId="">
                    <p:embed/>
                  </p:oleObj>
                </mc:Choice>
                <mc:Fallback>
                  <p:oleObj r:id="rId14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32453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Объект 37"/>
            <p:cNvGraphicFramePr>
              <a:graphicFrameLocks noChangeAspect="1"/>
            </p:cNvGraphicFramePr>
            <p:nvPr>
              <p:extLst/>
            </p:nvPr>
          </p:nvGraphicFramePr>
          <p:xfrm>
            <a:off x="0" y="475398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701" r:id="rId15" imgW="1388213" imgH="1856520" progId="">
                    <p:embed/>
                  </p:oleObj>
                </mc:Choice>
                <mc:Fallback>
                  <p:oleObj r:id="rId1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75398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Объект 38"/>
            <p:cNvGraphicFramePr>
              <a:graphicFrameLocks noChangeAspect="1"/>
            </p:cNvGraphicFramePr>
            <p:nvPr>
              <p:extLst/>
            </p:nvPr>
          </p:nvGraphicFramePr>
          <p:xfrm>
            <a:off x="0" y="522561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702" r:id="rId16" imgW="1388213" imgH="1856520" progId="">
                    <p:embed/>
                  </p:oleObj>
                </mc:Choice>
                <mc:Fallback>
                  <p:oleObj r:id="rId1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2561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Объект 39"/>
            <p:cNvGraphicFramePr>
              <a:graphicFrameLocks noChangeAspect="1"/>
            </p:cNvGraphicFramePr>
            <p:nvPr>
              <p:extLst/>
            </p:nvPr>
          </p:nvGraphicFramePr>
          <p:xfrm>
            <a:off x="0" y="565506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703" r:id="rId17" imgW="1388213" imgH="1856520" progId="">
                    <p:embed/>
                  </p:oleObj>
                </mc:Choice>
                <mc:Fallback>
                  <p:oleObj r:id="rId1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65506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Объект 40"/>
            <p:cNvGraphicFramePr>
              <a:graphicFrameLocks noChangeAspect="1"/>
            </p:cNvGraphicFramePr>
            <p:nvPr>
              <p:extLst/>
            </p:nvPr>
          </p:nvGraphicFramePr>
          <p:xfrm>
            <a:off x="0" y="6084526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704" r:id="rId18" imgW="1388213" imgH="1856520" progId="">
                    <p:embed/>
                  </p:oleObj>
                </mc:Choice>
                <mc:Fallback>
                  <p:oleObj r:id="rId1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084526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2" name="Номер слайда 5"/>
          <p:cNvSpPr txBox="1">
            <a:spLocks/>
          </p:cNvSpPr>
          <p:nvPr userDrawn="1"/>
        </p:nvSpPr>
        <p:spPr>
          <a:xfrm>
            <a:off x="11376587" y="46039"/>
            <a:ext cx="779431" cy="314325"/>
          </a:xfrm>
          <a:prstGeom prst="rect">
            <a:avLst/>
          </a:prstGeom>
        </p:spPr>
        <p:txBody>
          <a:bodyPr anchor="ctr"/>
          <a:lstStyle/>
          <a:p>
            <a:pPr marL="342900" indent="-342900" algn="r" eaLnBrk="0" fontAlgn="auto" hangingPunct="0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D2E577E2-59FE-4C26-9611-D5042F3A81FF}" type="slidenum">
              <a:rPr lang="ru-RU" sz="2400" b="1">
                <a:solidFill>
                  <a:srgbClr val="BFA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42900" indent="-342900" algn="r" eaLnBrk="0" fontAlgn="auto" hangingPunct="0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ru-RU" sz="2400" b="1" dirty="0">
              <a:solidFill>
                <a:srgbClr val="BFAE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Объект 43"/>
          <p:cNvGraphicFramePr>
            <a:graphicFrameLocks noChangeAspect="1"/>
          </p:cNvGraphicFramePr>
          <p:nvPr userDrawn="1">
            <p:extLst/>
          </p:nvPr>
        </p:nvGraphicFramePr>
        <p:xfrm>
          <a:off x="11112891" y="6052822"/>
          <a:ext cx="1070492" cy="77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05" r:id="rId19" imgW="1805298" imgH="1741500" progId="">
                  <p:embed/>
                </p:oleObj>
              </mc:Choice>
              <mc:Fallback>
                <p:oleObj r:id="rId19" imgW="1805298" imgH="1741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891" y="6052822"/>
                        <a:ext cx="1070492" cy="7746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46039"/>
            <a:ext cx="10784149" cy="574747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060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71022" y="0"/>
            <a:ext cx="532660" cy="6858000"/>
            <a:chOff x="0" y="0"/>
            <a:chExt cx="380929" cy="6593882"/>
          </a:xfrm>
        </p:grpSpPr>
        <p:graphicFrame>
          <p:nvGraphicFramePr>
            <p:cNvPr id="8" name="Объект 7"/>
            <p:cNvGraphicFramePr>
              <a:graphicFrameLocks noChangeAspect="1"/>
            </p:cNvGraphicFramePr>
            <p:nvPr>
              <p:extLst/>
            </p:nvPr>
          </p:nvGraphicFramePr>
          <p:xfrm>
            <a:off x="0" y="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714" r:id="rId3" imgW="1388213" imgH="1856520" progId="">
                    <p:embed/>
                  </p:oleObj>
                </mc:Choice>
                <mc:Fallback>
                  <p:oleObj r:id="rId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Объект 8"/>
            <p:cNvGraphicFramePr>
              <a:graphicFrameLocks noChangeAspect="1"/>
            </p:cNvGraphicFramePr>
            <p:nvPr>
              <p:extLst/>
            </p:nvPr>
          </p:nvGraphicFramePr>
          <p:xfrm>
            <a:off x="0" y="42945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715" r:id="rId5" imgW="1388213" imgH="1856520" progId="">
                    <p:embed/>
                  </p:oleObj>
                </mc:Choice>
                <mc:Fallback>
                  <p:oleObj r:id="rId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2945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Объект 9"/>
            <p:cNvGraphicFramePr>
              <a:graphicFrameLocks noChangeAspect="1"/>
            </p:cNvGraphicFramePr>
            <p:nvPr>
              <p:extLst/>
            </p:nvPr>
          </p:nvGraphicFramePr>
          <p:xfrm>
            <a:off x="0" y="85891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716" r:id="rId6" imgW="1388213" imgH="1856520" progId="">
                    <p:embed/>
                  </p:oleObj>
                </mc:Choice>
                <mc:Fallback>
                  <p:oleObj r:id="rId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85891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Объект 10"/>
            <p:cNvGraphicFramePr>
              <a:graphicFrameLocks noChangeAspect="1"/>
            </p:cNvGraphicFramePr>
            <p:nvPr>
              <p:extLst/>
            </p:nvPr>
          </p:nvGraphicFramePr>
          <p:xfrm>
            <a:off x="0" y="128837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717" r:id="rId7" imgW="1388213" imgH="1856520" progId="">
                    <p:embed/>
                  </p:oleObj>
                </mc:Choice>
                <mc:Fallback>
                  <p:oleObj r:id="rId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8837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Объект 11"/>
            <p:cNvGraphicFramePr>
              <a:graphicFrameLocks noChangeAspect="1"/>
            </p:cNvGraphicFramePr>
            <p:nvPr>
              <p:extLst/>
            </p:nvPr>
          </p:nvGraphicFramePr>
          <p:xfrm>
            <a:off x="0" y="174779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718" r:id="rId8" imgW="1388213" imgH="1856520" progId="">
                    <p:embed/>
                  </p:oleObj>
                </mc:Choice>
                <mc:Fallback>
                  <p:oleObj r:id="rId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74779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/>
            </p:nvPr>
          </p:nvGraphicFramePr>
          <p:xfrm>
            <a:off x="0" y="217724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719" r:id="rId9" imgW="1388213" imgH="1856520" progId="">
                    <p:embed/>
                  </p:oleObj>
                </mc:Choice>
                <mc:Fallback>
                  <p:oleObj r:id="rId9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7724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/>
            </p:nvPr>
          </p:nvGraphicFramePr>
          <p:xfrm>
            <a:off x="0" y="260670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720" r:id="rId10" imgW="1388213" imgH="1856520" progId="">
                    <p:embed/>
                  </p:oleObj>
                </mc:Choice>
                <mc:Fallback>
                  <p:oleObj r:id="rId10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60670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Объект 14"/>
            <p:cNvGraphicFramePr>
              <a:graphicFrameLocks noChangeAspect="1"/>
            </p:cNvGraphicFramePr>
            <p:nvPr>
              <p:extLst/>
            </p:nvPr>
          </p:nvGraphicFramePr>
          <p:xfrm>
            <a:off x="0" y="303616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721" r:id="rId11" imgW="1388213" imgH="1856520" progId="">
                    <p:embed/>
                  </p:oleObj>
                </mc:Choice>
                <mc:Fallback>
                  <p:oleObj r:id="rId11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03616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/>
            </p:nvPr>
          </p:nvGraphicFramePr>
          <p:xfrm>
            <a:off x="0" y="3465618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722" r:id="rId12" imgW="1388213" imgH="1856520" progId="">
                    <p:embed/>
                  </p:oleObj>
                </mc:Choice>
                <mc:Fallback>
                  <p:oleObj r:id="rId12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465618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/>
            </p:nvPr>
          </p:nvGraphicFramePr>
          <p:xfrm>
            <a:off x="0" y="3895075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723" r:id="rId13" imgW="1388213" imgH="1856520" progId="">
                    <p:embed/>
                  </p:oleObj>
                </mc:Choice>
                <mc:Fallback>
                  <p:oleObj r:id="rId1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895075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/>
            </p:nvPr>
          </p:nvGraphicFramePr>
          <p:xfrm>
            <a:off x="0" y="432453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724" r:id="rId14" imgW="1388213" imgH="1856520" progId="">
                    <p:embed/>
                  </p:oleObj>
                </mc:Choice>
                <mc:Fallback>
                  <p:oleObj r:id="rId14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32453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Объект 18"/>
            <p:cNvGraphicFramePr>
              <a:graphicFrameLocks noChangeAspect="1"/>
            </p:cNvGraphicFramePr>
            <p:nvPr>
              <p:extLst/>
            </p:nvPr>
          </p:nvGraphicFramePr>
          <p:xfrm>
            <a:off x="0" y="475398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725" r:id="rId15" imgW="1388213" imgH="1856520" progId="">
                    <p:embed/>
                  </p:oleObj>
                </mc:Choice>
                <mc:Fallback>
                  <p:oleObj r:id="rId1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75398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Объект 19"/>
            <p:cNvGraphicFramePr>
              <a:graphicFrameLocks noChangeAspect="1"/>
            </p:cNvGraphicFramePr>
            <p:nvPr>
              <p:extLst/>
            </p:nvPr>
          </p:nvGraphicFramePr>
          <p:xfrm>
            <a:off x="0" y="522561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726" r:id="rId16" imgW="1388213" imgH="1856520" progId="">
                    <p:embed/>
                  </p:oleObj>
                </mc:Choice>
                <mc:Fallback>
                  <p:oleObj r:id="rId1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2561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Объект 20"/>
            <p:cNvGraphicFramePr>
              <a:graphicFrameLocks noChangeAspect="1"/>
            </p:cNvGraphicFramePr>
            <p:nvPr>
              <p:extLst/>
            </p:nvPr>
          </p:nvGraphicFramePr>
          <p:xfrm>
            <a:off x="0" y="565506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727" r:id="rId17" imgW="1388213" imgH="1856520" progId="">
                    <p:embed/>
                  </p:oleObj>
                </mc:Choice>
                <mc:Fallback>
                  <p:oleObj r:id="rId1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65506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Объект 21"/>
            <p:cNvGraphicFramePr>
              <a:graphicFrameLocks noChangeAspect="1"/>
            </p:cNvGraphicFramePr>
            <p:nvPr>
              <p:extLst/>
            </p:nvPr>
          </p:nvGraphicFramePr>
          <p:xfrm>
            <a:off x="0" y="6084526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728" r:id="rId18" imgW="1388213" imgH="1856520" progId="">
                    <p:embed/>
                  </p:oleObj>
                </mc:Choice>
                <mc:Fallback>
                  <p:oleObj r:id="rId1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084526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Номер слайда 5"/>
          <p:cNvSpPr txBox="1">
            <a:spLocks/>
          </p:cNvSpPr>
          <p:nvPr userDrawn="1"/>
        </p:nvSpPr>
        <p:spPr>
          <a:xfrm>
            <a:off x="11376587" y="46039"/>
            <a:ext cx="779431" cy="314325"/>
          </a:xfrm>
          <a:prstGeom prst="rect">
            <a:avLst/>
          </a:prstGeom>
        </p:spPr>
        <p:txBody>
          <a:bodyPr anchor="ctr"/>
          <a:lstStyle/>
          <a:p>
            <a:pPr marL="342900" indent="-342900" algn="r" eaLnBrk="0" fontAlgn="auto" hangingPunct="0"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D2E577E2-59FE-4C26-9611-D5042F3A81FF}" type="slidenum">
              <a:rPr lang="ru-RU" sz="2400" b="1">
                <a:solidFill>
                  <a:srgbClr val="BFAE96"/>
                </a:solidFill>
                <a:latin typeface="Calibri" panose="020F0502020204030204"/>
                <a:cs typeface="Arial" panose="020B0604020202020204" pitchFamily="34" charset="0"/>
              </a:rPr>
              <a:pPr marL="342900" indent="-342900" algn="r" eaLnBrk="0" fontAlgn="auto" hangingPunct="0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ru-RU" sz="2400" b="1" dirty="0">
              <a:solidFill>
                <a:srgbClr val="BFAE96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6" name="Объект 25"/>
          <p:cNvSpPr>
            <a:spLocks noGrp="1"/>
          </p:cNvSpPr>
          <p:nvPr>
            <p:ph sz="quarter" idx="13"/>
          </p:nvPr>
        </p:nvSpPr>
        <p:spPr>
          <a:xfrm>
            <a:off x="685799" y="700997"/>
            <a:ext cx="11360791" cy="5527249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aphicFrame>
        <p:nvGraphicFramePr>
          <p:cNvPr id="27" name="Объект 26"/>
          <p:cNvGraphicFramePr>
            <a:graphicFrameLocks noChangeAspect="1"/>
          </p:cNvGraphicFramePr>
          <p:nvPr userDrawn="1">
            <p:extLst/>
          </p:nvPr>
        </p:nvGraphicFramePr>
        <p:xfrm>
          <a:off x="11112891" y="6052822"/>
          <a:ext cx="1070492" cy="77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729" r:id="rId19" imgW="1805298" imgH="1741500" progId="">
                  <p:embed/>
                </p:oleObj>
              </mc:Choice>
              <mc:Fallback>
                <p:oleObj r:id="rId19" imgW="1805298" imgH="1741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891" y="6052822"/>
                        <a:ext cx="1070492" cy="7746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46039"/>
            <a:ext cx="10784149" cy="574747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481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ECDC-3175-4C3E-8E59-CFD70E19A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1145-92C3-4466-9962-008D39587D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2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ECDC-3175-4C3E-8E59-CFD70E19A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1145-92C3-4466-9962-008D39587D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1258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ECDC-3175-4C3E-8E59-CFD70E19A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1145-92C3-4466-9962-008D39587D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6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ECDC-3175-4C3E-8E59-CFD70E19A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1145-92C3-4466-9962-008D39587D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77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ECDC-3175-4C3E-8E59-CFD70E19A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1145-92C3-4466-9962-008D39587D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95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ECDC-3175-4C3E-8E59-CFD70E19A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1145-92C3-4466-9962-008D39587D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093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ECDC-3175-4C3E-8E59-CFD70E19A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1145-92C3-4466-9962-008D39587D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26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ECDC-3175-4C3E-8E59-CFD70E19A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1145-92C3-4466-9962-008D39587D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87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13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ECDC-3175-4C3E-8E59-CFD70E19A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1145-92C3-4466-9962-008D39587D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7844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ECDC-3175-4C3E-8E59-CFD70E19A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1145-92C3-4466-9962-008D39587D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2709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ECDC-3175-4C3E-8E59-CFD70E19A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1145-92C3-4466-9962-008D39587D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1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Номер слайда 5"/>
          <p:cNvSpPr txBox="1">
            <a:spLocks/>
          </p:cNvSpPr>
          <p:nvPr userDrawn="1"/>
        </p:nvSpPr>
        <p:spPr>
          <a:xfrm>
            <a:off x="11376589" y="46041"/>
            <a:ext cx="779431" cy="314325"/>
          </a:xfrm>
          <a:prstGeom prst="rect">
            <a:avLst/>
          </a:prstGeom>
        </p:spPr>
        <p:txBody>
          <a:bodyPr anchor="ctr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fld id="{D2E577E2-59FE-4C26-9611-D5042F3A81FF}" type="slidenum">
              <a:rPr lang="ru-RU" sz="2400" b="1">
                <a:solidFill>
                  <a:srgbClr val="BFA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42900" indent="-342900" algn="r" eaLnBrk="0" hangingPunct="0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ru-RU" sz="2400" b="1" dirty="0">
              <a:solidFill>
                <a:srgbClr val="BFAE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46041"/>
            <a:ext cx="10784149" cy="574747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72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11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93B4-CB5C-4EAC-B361-3878E9EF0C1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5BD-3166-4D13-984B-84F0FCD4D9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43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ятиугольник 7"/>
          <p:cNvSpPr/>
          <p:nvPr userDrawn="1"/>
        </p:nvSpPr>
        <p:spPr>
          <a:xfrm>
            <a:off x="0" y="6356350"/>
            <a:ext cx="1229360" cy="419029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fld id="{0B1275BD-3166-4D13-984B-84F0FCD4D9DE}" type="slidenum">
              <a:rPr lang="ru-RU" sz="2400" smtClean="0">
                <a:solidFill>
                  <a:prstClr val="white"/>
                </a:solidFill>
                <a:latin typeface="Avenir Next Cyr Heavy" panose="020B0903020202020204" pitchFamily="34" charset="-52"/>
              </a:rPr>
              <a:pPr algn="ctr">
                <a:defRPr/>
              </a:pPr>
              <a:t>‹#›</a:t>
            </a:fld>
            <a:endParaRPr lang="ru-RU" sz="2400" dirty="0" smtClean="0">
              <a:solidFill>
                <a:prstClr val="white"/>
              </a:solidFill>
              <a:latin typeface="Avenir Next Cyr Heavy" panose="020B09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759378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93B4-CB5C-4EAC-B361-3878E9EF0C1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5BD-3166-4D13-984B-84F0FCD4D9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807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93B4-CB5C-4EAC-B361-3878E9EF0C1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5BD-3166-4D13-984B-84F0FCD4D9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4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93B4-CB5C-4EAC-B361-3878E9EF0C1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5BD-3166-4D13-984B-84F0FCD4D9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72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93B4-CB5C-4EAC-B361-3878E9EF0C1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5BD-3166-4D13-984B-84F0FCD4D9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63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05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93B4-CB5C-4EAC-B361-3878E9EF0C1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5BD-3166-4D13-984B-84F0FCD4D9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981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93B4-CB5C-4EAC-B361-3878E9EF0C1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5BD-3166-4D13-984B-84F0FCD4D9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381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93B4-CB5C-4EAC-B361-3878E9EF0C1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5BD-3166-4D13-984B-84F0FCD4D9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3211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93B4-CB5C-4EAC-B361-3878E9EF0C1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5BD-3166-4D13-984B-84F0FCD4D9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140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93B4-CB5C-4EAC-B361-3878E9EF0C1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5BD-3166-4D13-984B-84F0FCD4D9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721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893B4-CB5C-4EAC-B361-3878E9EF0C1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5BD-3166-4D13-984B-84F0FCD4D9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960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674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26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962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49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6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64AD6-83EC-417C-A3DC-B7CFE924940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2512B-D0A4-4684-BEF5-3C105475F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35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7ECDC-3175-4C3E-8E59-CFD70E19AA7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01145-92C3-4466-9962-008D39587D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67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893B4-CB5C-4EAC-B361-3878E9EF0C1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275BD-3166-4D13-984B-84F0FCD4D9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34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4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hyperlink" Target="http://minfin.tatarstan.ru/rus/budget.html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g"/><Relationship Id="rId11" Type="http://schemas.openxmlformats.org/officeDocument/2006/relationships/image" Target="../media/image11.pn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tiff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5.tiff"/><Relationship Id="rId4" Type="http://schemas.openxmlformats.org/officeDocument/2006/relationships/image" Target="../media/image24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/>
          <p:cNvSpPr>
            <a:spLocks noGrp="1"/>
          </p:cNvSpPr>
          <p:nvPr/>
        </p:nvSpPr>
        <p:spPr>
          <a:xfrm>
            <a:off x="833719" y="1945298"/>
            <a:ext cx="11044517" cy="11752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>
                <a:solidFill>
                  <a:srgbClr val="0032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«Бюджетный	 процесс </a:t>
            </a:r>
            <a:br>
              <a:rPr lang="ru-RU" sz="4000" dirty="0" smtClean="0">
                <a:solidFill>
                  <a:srgbClr val="0032C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 smtClean="0">
                <a:solidFill>
                  <a:srgbClr val="0032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современном этапе»</a:t>
            </a:r>
            <a:endParaRPr lang="ru-RU" sz="4000" dirty="0">
              <a:solidFill>
                <a:srgbClr val="0032C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1"/>
          <p:cNvSpPr txBox="1">
            <a:spLocks/>
          </p:cNvSpPr>
          <p:nvPr/>
        </p:nvSpPr>
        <p:spPr>
          <a:xfrm>
            <a:off x="923366" y="3878772"/>
            <a:ext cx="1109083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>
                <a:solidFill>
                  <a:srgbClr val="0032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Министр финансов Республики Татарстан</a:t>
            </a:r>
            <a:br>
              <a:rPr lang="ru-RU" sz="2800" dirty="0">
                <a:solidFill>
                  <a:srgbClr val="0032C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32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Радик Рауфович </a:t>
            </a:r>
            <a:r>
              <a:rPr lang="ru-RU" sz="2800" dirty="0" err="1">
                <a:solidFill>
                  <a:srgbClr val="0032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Гайзатуллин</a:t>
            </a:r>
            <a:endParaRPr lang="ru-RU" sz="2800" b="1" dirty="0">
              <a:solidFill>
                <a:srgbClr val="0032C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55762" y="5818094"/>
            <a:ext cx="3090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AC95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Лекция, КФЭИ, </a:t>
            </a:r>
            <a:br>
              <a:rPr lang="ru-RU" sz="2000" dirty="0" smtClean="0">
                <a:solidFill>
                  <a:srgbClr val="AC957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rgbClr val="AC95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февраля 2020г. 10:10</a:t>
            </a:r>
            <a:endParaRPr lang="ru-RU" sz="2000" dirty="0">
              <a:solidFill>
                <a:srgbClr val="AC95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754062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685800" y="46039"/>
            <a:ext cx="10784149" cy="1006697"/>
          </a:xfrm>
        </p:spPr>
        <p:txBody>
          <a:bodyPr>
            <a:normAutofit/>
          </a:bodyPr>
          <a:lstStyle/>
          <a:p>
            <a:r>
              <a:rPr lang="ru-RU" dirty="0"/>
              <a:t>Ограничения по дефициту бюджета </a:t>
            </a:r>
            <a:br>
              <a:rPr lang="ru-RU" dirty="0"/>
            </a:br>
            <a:r>
              <a:rPr lang="ru-RU" dirty="0"/>
              <a:t>субъекта Российской Федерации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5200" y="1282200"/>
            <a:ext cx="10982960" cy="3744687"/>
          </a:xfrm>
          <a:prstGeom prst="roundRect">
            <a:avLst>
              <a:gd name="adj" fmla="val 9816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Дефицит бюджета субъекта Российской Федерации не должен превышать </a:t>
            </a:r>
            <a:r>
              <a:rPr lang="ru-RU" sz="2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15 </a:t>
            </a:r>
            <a:r>
              <a:rPr lang="ru-RU" sz="2400" b="1" dirty="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процентов 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утвержденного общего годового объема доходов бюджета субъекта Российской Федерации без учета утвержденного объема безвозмездных поступлений</a:t>
            </a:r>
          </a:p>
          <a:p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Для субъекта Российской Федерации, в отношении которого осуществляются меры, </a:t>
            </a:r>
            <a:r>
              <a:rPr lang="ru-RU" sz="24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предусмотренные пунктом 4 статьи 130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 настоящего Кодекса, дефицит бюджета не должен превышать </a:t>
            </a:r>
            <a:b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10 процентов 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утвержденного общего годового объема доходов бюджета субъекта Российской Федерации без учета утвержденного объема безвозмездных </a:t>
            </a:r>
            <a:r>
              <a:rPr lang="ru-RU" sz="2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поступлений</a:t>
            </a: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0853" y="5117892"/>
            <a:ext cx="109473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tx2"/>
                </a:solidFill>
                <a:latin typeface="Arial Narrow" panose="020B0606020202030204" pitchFamily="34" charset="0"/>
              </a:rPr>
              <a:t>Соглашениями по реструктуризации задолженности субъекта Российской Федерации по  федеральным кредитам могут предусматриваться ограничения по размеру дефицита </a:t>
            </a:r>
            <a:r>
              <a:rPr lang="ru-RU" sz="2400" i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(</a:t>
            </a:r>
            <a:r>
              <a:rPr lang="ru-RU" sz="2400" i="1" dirty="0">
                <a:solidFill>
                  <a:schemeClr val="tx2"/>
                </a:solidFill>
                <a:latin typeface="Arial Narrow" panose="020B0606020202030204" pitchFamily="34" charset="0"/>
              </a:rPr>
              <a:t>для Республики Татарстан – 10%)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00065" y="6316487"/>
            <a:ext cx="44919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>
                <a:latin typeface="Arial Narrow" panose="020B0606020202030204" pitchFamily="34" charset="0"/>
              </a:rPr>
              <a:t>(статья 92.1 п.2 Бюджетного кодекса РФ)</a:t>
            </a:r>
            <a:endParaRPr lang="ru-RU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75370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820028" y="86912"/>
            <a:ext cx="10977625" cy="72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73" tIns="53737" rIns="107473" bIns="53737" anchor="ctr"/>
          <a:lstStyle>
            <a:lvl1pPr algn="l" defTabSz="1041400" rtl="0" eaLnBrk="0" fontAlgn="base" hangingPunct="0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defRPr sz="4600" b="1" kern="1200" cap="all">
                <a:solidFill>
                  <a:srgbClr val="005AA9"/>
                </a:solidFill>
                <a:latin typeface="+mj-lt"/>
                <a:ea typeface="+mj-ea"/>
                <a:cs typeface="+mj-cs"/>
              </a:defRPr>
            </a:lvl1pPr>
            <a:lvl2pPr algn="l" defTabSz="1041400" rtl="0" eaLnBrk="0" fontAlgn="base" hangingPunct="0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5AA9"/>
                </a:solidFill>
                <a:latin typeface="Calibri" panose="020F0502020204030204" pitchFamily="34" charset="0"/>
              </a:defRPr>
            </a:lvl2pPr>
            <a:lvl3pPr algn="l" defTabSz="1041400" rtl="0" eaLnBrk="0" fontAlgn="base" hangingPunct="0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5AA9"/>
                </a:solidFill>
                <a:latin typeface="Calibri" panose="020F0502020204030204" pitchFamily="34" charset="0"/>
              </a:defRPr>
            </a:lvl3pPr>
            <a:lvl4pPr algn="l" defTabSz="1041400" rtl="0" eaLnBrk="0" fontAlgn="base" hangingPunct="0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5AA9"/>
                </a:solidFill>
                <a:latin typeface="Calibri" panose="020F0502020204030204" pitchFamily="34" charset="0"/>
              </a:defRPr>
            </a:lvl4pPr>
            <a:lvl5pPr algn="l" defTabSz="1041400" rtl="0" eaLnBrk="0" fontAlgn="base" hangingPunct="0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5AA9"/>
                </a:solidFill>
                <a:latin typeface="Calibri" panose="020F0502020204030204" pitchFamily="34" charset="0"/>
              </a:defRPr>
            </a:lvl5pPr>
            <a:lvl6pPr marL="457200" algn="l" defTabSz="1041400" rtl="0" fontAlgn="base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5AA9"/>
                </a:solidFill>
                <a:latin typeface="Calibri" panose="020F0502020204030204" pitchFamily="34" charset="0"/>
              </a:defRPr>
            </a:lvl6pPr>
            <a:lvl7pPr marL="914400" algn="l" defTabSz="1041400" rtl="0" fontAlgn="base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5AA9"/>
                </a:solidFill>
                <a:latin typeface="Calibri" panose="020F0502020204030204" pitchFamily="34" charset="0"/>
              </a:defRPr>
            </a:lvl7pPr>
            <a:lvl8pPr marL="1371600" algn="l" defTabSz="1041400" rtl="0" fontAlgn="base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5AA9"/>
                </a:solidFill>
                <a:latin typeface="Calibri" panose="020F0502020204030204" pitchFamily="34" charset="0"/>
              </a:defRPr>
            </a:lvl8pPr>
            <a:lvl9pPr marL="1828800" algn="l" defTabSz="1041400" rtl="0" fontAlgn="base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5AA9"/>
                </a:solidFill>
                <a:latin typeface="Calibri" panose="020F0502020204030204" pitchFamily="34" charset="0"/>
              </a:defRPr>
            </a:lvl9pPr>
          </a:lstStyle>
          <a:p>
            <a:pPr defTabSz="1218955" eaLnBrk="1" fontAlgn="auto" hangingPunct="1">
              <a:lnSpc>
                <a:spcPts val="2783"/>
              </a:lnSpc>
              <a:spcAft>
                <a:spcPts val="0"/>
              </a:spcAft>
              <a:defRPr/>
            </a:pPr>
            <a:r>
              <a:rPr lang="ru-RU" sz="2667" dirty="0">
                <a:solidFill>
                  <a:schemeClr val="tx1"/>
                </a:solidFill>
                <a:latin typeface="Arial Narrow" panose="020B0606020202030204" pitchFamily="34" charset="0"/>
              </a:rPr>
              <a:t>Реализация проекта по налогу на профессиональный доход в республике Татарстан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9722" y="761001"/>
            <a:ext cx="5418239" cy="43304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1941" y="1052120"/>
            <a:ext cx="2862270" cy="757105"/>
          </a:xfrm>
          <a:prstGeom prst="rect">
            <a:avLst/>
          </a:prstGeom>
          <a:noFill/>
        </p:spPr>
        <p:txBody>
          <a:bodyPr wrap="none" lIns="99669" tIns="49835" rIns="99669" bIns="49835" rtlCol="0">
            <a:spAutoFit/>
          </a:bodyPr>
          <a:lstStyle/>
          <a:p>
            <a:pPr algn="r" defTabSz="1085682"/>
            <a:r>
              <a:rPr lang="ru-RU" sz="2133" dirty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</a:rPr>
              <a:t>Онлайн регистрация, </a:t>
            </a:r>
          </a:p>
          <a:p>
            <a:pPr algn="r" defTabSz="1085682"/>
            <a:r>
              <a:rPr lang="ru-RU" sz="2133" dirty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</a:rPr>
              <a:t>простая идентификация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2215" y="2446685"/>
            <a:ext cx="2336485" cy="1085336"/>
          </a:xfrm>
          <a:prstGeom prst="rect">
            <a:avLst/>
          </a:prstGeom>
          <a:noFill/>
        </p:spPr>
        <p:txBody>
          <a:bodyPr wrap="none" lIns="99669" tIns="49835" rIns="99669" bIns="49835" rtlCol="0">
            <a:spAutoFit/>
          </a:bodyPr>
          <a:lstStyle/>
          <a:p>
            <a:pPr algn="r" defTabSz="1085682"/>
            <a:r>
              <a:rPr lang="ru-RU" sz="2133" dirty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</a:rPr>
              <a:t>Расчет налога </a:t>
            </a:r>
          </a:p>
          <a:p>
            <a:pPr algn="r" defTabSz="1085682"/>
            <a:r>
              <a:rPr lang="ru-RU" sz="2133" dirty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</a:rPr>
              <a:t>налоговым органом </a:t>
            </a:r>
          </a:p>
          <a:p>
            <a:pPr algn="r" defTabSz="1085682"/>
            <a:r>
              <a:rPr lang="ru-RU" sz="2133" dirty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</a:rPr>
              <a:t>без отчетности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76484" y="4172003"/>
            <a:ext cx="2698763" cy="757105"/>
          </a:xfrm>
          <a:prstGeom prst="rect">
            <a:avLst/>
          </a:prstGeom>
          <a:noFill/>
        </p:spPr>
        <p:txBody>
          <a:bodyPr wrap="none" lIns="99669" tIns="49835" rIns="99669" bIns="49835" rtlCol="0">
            <a:spAutoFit/>
          </a:bodyPr>
          <a:lstStyle/>
          <a:p>
            <a:pPr algn="r" defTabSz="1085682"/>
            <a:r>
              <a:rPr lang="ru-RU" sz="2133" dirty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</a:rPr>
              <a:t>Справедливый единый </a:t>
            </a:r>
          </a:p>
          <a:p>
            <a:pPr algn="r" defTabSz="1085682"/>
            <a:r>
              <a:rPr lang="ru-RU" sz="2133" dirty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</a:rPr>
              <a:t>платеж выручки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44368" y="1015684"/>
            <a:ext cx="2387781" cy="757105"/>
          </a:xfrm>
          <a:prstGeom prst="rect">
            <a:avLst/>
          </a:prstGeom>
          <a:noFill/>
        </p:spPr>
        <p:txBody>
          <a:bodyPr wrap="none" lIns="99669" tIns="49835" rIns="99669" bIns="49835" rtlCol="0">
            <a:spAutoFit/>
          </a:bodyPr>
          <a:lstStyle/>
          <a:p>
            <a:pPr defTabSz="1085682"/>
            <a:r>
              <a:rPr lang="ru-RU" sz="2133" dirty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</a:rPr>
              <a:t>Расчеты в «облаке» </a:t>
            </a:r>
          </a:p>
          <a:p>
            <a:pPr defTabSz="1085682"/>
            <a:r>
              <a:rPr lang="ru-RU" sz="2133" dirty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</a:rPr>
              <a:t>ФНС без кассы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62974" y="2489495"/>
            <a:ext cx="2315646" cy="757105"/>
          </a:xfrm>
          <a:prstGeom prst="rect">
            <a:avLst/>
          </a:prstGeom>
          <a:noFill/>
        </p:spPr>
        <p:txBody>
          <a:bodyPr wrap="none" lIns="99669" tIns="49835" rIns="99669" bIns="49835" rtlCol="0">
            <a:spAutoFit/>
          </a:bodyPr>
          <a:lstStyle/>
          <a:p>
            <a:pPr defTabSz="1085682"/>
            <a:r>
              <a:rPr lang="ru-RU" sz="2133" dirty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</a:rPr>
              <a:t>Налоговый капитал </a:t>
            </a:r>
          </a:p>
          <a:p>
            <a:pPr defTabSz="1085682"/>
            <a:r>
              <a:rPr lang="ru-RU" sz="2133" dirty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</a:rPr>
              <a:t>на развитие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41103" y="4175372"/>
            <a:ext cx="2701969" cy="757105"/>
          </a:xfrm>
          <a:prstGeom prst="rect">
            <a:avLst/>
          </a:prstGeom>
          <a:noFill/>
        </p:spPr>
        <p:txBody>
          <a:bodyPr wrap="none" lIns="99669" tIns="49835" rIns="99669" bIns="49835" rtlCol="0">
            <a:spAutoFit/>
          </a:bodyPr>
          <a:lstStyle/>
          <a:p>
            <a:pPr defTabSz="1085682"/>
            <a:r>
              <a:rPr lang="ru-RU" sz="2133" dirty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</a:rPr>
              <a:t>Интеграция с </a:t>
            </a:r>
          </a:p>
          <a:p>
            <a:pPr defTabSz="1085682"/>
            <a:r>
              <a:rPr lang="ru-RU" sz="2133" dirty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</a:rPr>
              <a:t>интернет-платформами</a:t>
            </a:r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437938" y="6116638"/>
            <a:ext cx="754062" cy="490537"/>
          </a:xfrm>
          <a:prstGeom prst="rect">
            <a:avLst/>
          </a:prstGeom>
        </p:spPr>
        <p:txBody>
          <a:bodyPr vert="horz" lIns="99669" tIns="49835" rIns="99669" bIns="49835" rtlCol="0" anchor="ctr">
            <a:normAutofit/>
          </a:bodyPr>
          <a:lstStyle/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14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1850" y="5366573"/>
            <a:ext cx="10945803" cy="1219200"/>
          </a:xfrm>
          <a:prstGeom prst="rect">
            <a:avLst/>
          </a:prstGeom>
        </p:spPr>
        <p:txBody>
          <a:bodyPr vert="horz" wrap="none" lIns="139075" tIns="69537" rIns="139075" bIns="69537" rtlCol="0" anchor="ctr">
            <a:normAutofit fontScale="92500" lnSpcReduction="10000"/>
          </a:bodyPr>
          <a:lstStyle/>
          <a:p>
            <a:pPr defTabSz="1390707">
              <a:spcBef>
                <a:spcPct val="0"/>
              </a:spcBef>
            </a:pPr>
            <a:r>
              <a:rPr lang="ru-RU" sz="2667" dirty="0">
                <a:solidFill>
                  <a:srgbClr val="CC6600"/>
                </a:solidFill>
                <a:latin typeface="Arial Narrow" panose="020B0606020202030204" pitchFamily="34" charset="0"/>
              </a:rPr>
              <a:t>Зарегистрировано  более  55  тысяч      плательщиков   НПД ,   которыми </a:t>
            </a:r>
            <a:endParaRPr lang="ru-RU" sz="2667" dirty="0" smtClean="0">
              <a:solidFill>
                <a:srgbClr val="CC6600"/>
              </a:solidFill>
              <a:latin typeface="Arial Narrow" panose="020B0606020202030204" pitchFamily="34" charset="0"/>
            </a:endParaRPr>
          </a:p>
          <a:p>
            <a:pPr algn="just" defTabSz="1390707">
              <a:spcBef>
                <a:spcPct val="0"/>
              </a:spcBef>
            </a:pPr>
            <a:r>
              <a:rPr lang="ru-RU" sz="2667" dirty="0" smtClean="0">
                <a:solidFill>
                  <a:srgbClr val="CC6600"/>
                </a:solidFill>
                <a:latin typeface="Arial Narrow" panose="020B0606020202030204" pitchFamily="34" charset="0"/>
              </a:rPr>
              <a:t>уплачено  около 100 млн. рублей.  Около 70% из них ранее не регистрировали </a:t>
            </a:r>
          </a:p>
          <a:p>
            <a:pPr defTabSz="1390707">
              <a:spcBef>
                <a:spcPct val="0"/>
              </a:spcBef>
            </a:pPr>
            <a:r>
              <a:rPr lang="ru-RU" sz="2667" dirty="0" smtClean="0">
                <a:solidFill>
                  <a:srgbClr val="CC6600"/>
                </a:solidFill>
                <a:latin typeface="Arial Narrow" panose="020B0606020202030204" pitchFamily="34" charset="0"/>
              </a:rPr>
              <a:t>свою </a:t>
            </a:r>
            <a:r>
              <a:rPr lang="ru-RU" sz="2667" dirty="0">
                <a:solidFill>
                  <a:srgbClr val="CC6600"/>
                </a:solidFill>
                <a:latin typeface="Arial Narrow" panose="020B0606020202030204" pitchFamily="34" charset="0"/>
              </a:rPr>
              <a:t>предпринимательскую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907264514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685800" y="-86041"/>
            <a:ext cx="10784149" cy="1183321"/>
          </a:xfrm>
        </p:spPr>
        <p:txBody>
          <a:bodyPr>
            <a:normAutofit/>
          </a:bodyPr>
          <a:lstStyle/>
          <a:p>
            <a:r>
              <a:rPr lang="ru-RU" dirty="0" smtClean="0"/>
              <a:t>Количество зарегистрированных плательщиков налога </a:t>
            </a:r>
            <a:r>
              <a:rPr lang="ru-RU" dirty="0"/>
              <a:t>на профессиональный доход</a:t>
            </a:r>
            <a:r>
              <a:rPr lang="ru-RU" dirty="0" smtClean="0"/>
              <a:t> на 1.12.2019г.</a:t>
            </a:r>
            <a:endParaRPr lang="ru-RU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C865750B-2C39-A748-A8D5-95C947E4C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962849"/>
              </p:ext>
            </p:extLst>
          </p:nvPr>
        </p:nvGraphicFramePr>
        <p:xfrm>
          <a:off x="1079867" y="998764"/>
          <a:ext cx="10787012" cy="5307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99093">
                  <a:extLst>
                    <a:ext uri="{9D8B030D-6E8A-4147-A177-3AD203B41FA5}">
                      <a16:colId xmlns="" xmlns:a16="http://schemas.microsoft.com/office/drawing/2014/main" val="3805936979"/>
                    </a:ext>
                  </a:extLst>
                </a:gridCol>
                <a:gridCol w="2094877">
                  <a:extLst>
                    <a:ext uri="{9D8B030D-6E8A-4147-A177-3AD203B41FA5}">
                      <a16:colId xmlns="" xmlns:a16="http://schemas.microsoft.com/office/drawing/2014/main" val="1126962978"/>
                    </a:ext>
                  </a:extLst>
                </a:gridCol>
                <a:gridCol w="2696521"/>
                <a:gridCol w="2696521"/>
              </a:tblGrid>
              <a:tr h="142954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Регион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Факт,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br>
                        <a:rPr lang="ru-RU" sz="2400" b="1" baseline="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ru-RU" sz="2400" b="1" baseline="0" dirty="0" err="1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тыс.чел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Численность населения,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400" b="1" baseline="0" dirty="0" err="1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тыс.чел</a:t>
                      </a:r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.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Доля</a:t>
                      </a:r>
                      <a:br>
                        <a:rPr lang="ru-RU" sz="24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самозанятых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, %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94304724"/>
                  </a:ext>
                </a:extLst>
              </a:tr>
              <a:tr h="62313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 Narrow" panose="020B0606020202030204" pitchFamily="34" charset="0"/>
                        </a:rPr>
                        <a:t>Республика Татарстан</a:t>
                      </a:r>
                      <a:br>
                        <a:rPr lang="ru-RU" sz="2400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2000" i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(на 1.01.2020</a:t>
                      </a:r>
                      <a:r>
                        <a:rPr lang="ru-RU" sz="2000" i="1" baseline="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г - 57,6 </a:t>
                      </a:r>
                      <a:r>
                        <a:rPr lang="ru-RU" sz="2000" i="1" baseline="0" dirty="0" err="1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тыс.чел</a:t>
                      </a:r>
                      <a:r>
                        <a:rPr lang="ru-RU" sz="2000" i="1" baseline="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. )</a:t>
                      </a:r>
                      <a:endParaRPr lang="ru-RU" sz="2000" i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55,2</a:t>
                      </a:r>
                      <a:endParaRPr lang="ru-RU" sz="28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3</a:t>
                      </a:r>
                      <a:r>
                        <a:rPr lang="ru-RU" sz="2800" baseline="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 899</a:t>
                      </a:r>
                      <a:endParaRPr lang="ru-RU" sz="28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1,4</a:t>
                      </a:r>
                      <a:endParaRPr lang="ru-RU" sz="28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36046138"/>
                  </a:ext>
                </a:extLst>
              </a:tr>
              <a:tr h="62313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 Narrow" panose="020B0606020202030204" pitchFamily="34" charset="0"/>
                        </a:rPr>
                        <a:t>Калужская область</a:t>
                      </a:r>
                      <a:endParaRPr lang="ru-RU" sz="24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7,0</a:t>
                      </a:r>
                      <a:endParaRPr lang="ru-RU" sz="28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1 010</a:t>
                      </a:r>
                      <a:endParaRPr lang="ru-RU" sz="28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0,7</a:t>
                      </a:r>
                      <a:endParaRPr lang="ru-RU" sz="28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29062707"/>
                  </a:ext>
                </a:extLst>
              </a:tr>
              <a:tr h="62313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 Narrow" panose="020B0606020202030204" pitchFamily="34" charset="0"/>
                        </a:rPr>
                        <a:t>Московская область</a:t>
                      </a:r>
                      <a:endParaRPr lang="ru-RU" sz="24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64,5</a:t>
                      </a:r>
                      <a:endParaRPr lang="ru-RU" sz="28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7 503</a:t>
                      </a:r>
                      <a:endParaRPr lang="ru-RU" sz="28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0,9</a:t>
                      </a:r>
                      <a:endParaRPr lang="ru-RU" sz="28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48343565"/>
                  </a:ext>
                </a:extLst>
              </a:tr>
              <a:tr h="62313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Arial Narrow" panose="020B0606020202030204" pitchFamily="34" charset="0"/>
                        </a:rPr>
                        <a:t>г. Москва</a:t>
                      </a:r>
                      <a:endParaRPr lang="ru-RU" sz="24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91,8</a:t>
                      </a:r>
                      <a:endParaRPr lang="ru-RU" sz="28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12</a:t>
                      </a:r>
                      <a:r>
                        <a:rPr lang="ru-RU" sz="2800" baseline="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 507</a:t>
                      </a:r>
                      <a:endParaRPr lang="ru-RU" sz="28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0,7</a:t>
                      </a:r>
                      <a:endParaRPr lang="ru-RU" sz="28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313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Всего по «пилотам»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218,6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24</a:t>
                      </a:r>
                      <a:r>
                        <a:rPr lang="ru-RU" sz="2800" b="1" baseline="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919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0,9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62313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 Narrow" panose="020B0606020202030204" pitchFamily="34" charset="0"/>
                        </a:rPr>
                        <a:t>Всего по РФ</a:t>
                      </a:r>
                      <a:endParaRPr lang="ru-RU" sz="24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322,2</a:t>
                      </a:r>
                      <a:endParaRPr lang="ru-RU" sz="28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146 794</a:t>
                      </a:r>
                      <a:endParaRPr lang="ru-RU" sz="28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0,2</a:t>
                      </a:r>
                      <a:endParaRPr lang="ru-RU" sz="2800" b="1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2694890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84718" y="1864314"/>
            <a:ext cx="10728960" cy="120483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latin typeface="Arial Narrow" panose="020B0606020202030204" pitchFamily="34" charset="0"/>
              </a:rPr>
              <a:t>III</a:t>
            </a:r>
            <a:r>
              <a:rPr lang="ru-RU" sz="3200" b="1" dirty="0" smtClean="0">
                <a:latin typeface="Arial Narrow" panose="020B0606020202030204" pitchFamily="34" charset="0"/>
              </a:rPr>
              <a:t>. </a:t>
            </a:r>
            <a:r>
              <a:rPr lang="en-US" sz="3200" b="1" dirty="0" smtClean="0">
                <a:latin typeface="Arial Narrow" panose="020B0606020202030204" pitchFamily="34" charset="0"/>
              </a:rPr>
              <a:t/>
            </a:r>
            <a:br>
              <a:rPr lang="en-US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Создание целостной системы управления финансами </a:t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>
                <a:latin typeface="Arial Narrow" panose="020B0606020202030204" pitchFamily="34" charset="0"/>
              </a:rPr>
              <a:t/>
            </a:r>
            <a:br>
              <a:rPr lang="ru-RU" sz="3200" b="1" dirty="0"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1 этап </a:t>
            </a:r>
            <a:r>
              <a:rPr lang="ru-RU" sz="3200" b="1" dirty="0" smtClean="0">
                <a:latin typeface="Arial Narrow" panose="020B0606020202030204" pitchFamily="34" charset="0"/>
              </a:rPr>
              <a:t/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>
                <a:latin typeface="Arial Narrow" panose="020B0606020202030204" pitchFamily="34" charset="0"/>
              </a:rPr>
              <a:t/>
            </a:r>
            <a:br>
              <a:rPr lang="ru-RU" sz="3200" b="1" dirty="0"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Переход </a:t>
            </a:r>
            <a:r>
              <a:rPr lang="ru-RU" sz="3200" b="1" dirty="0">
                <a:solidFill>
                  <a:schemeClr val="tx2"/>
                </a:solidFill>
                <a:latin typeface="Arial Narrow" panose="020B0606020202030204" pitchFamily="34" charset="0"/>
              </a:rPr>
              <a:t>государственных и муниципальных учреждений на Единую систему бухгалтерского учета </a:t>
            </a:r>
            <a:r>
              <a:rPr lang="ru-RU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/>
            </a:r>
            <a:br>
              <a:rPr lang="ru-RU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</a:br>
            <a:r>
              <a:rPr lang="ru-RU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 </a:t>
            </a:r>
            <a:r>
              <a:rPr lang="ru-RU" sz="3200" b="1" dirty="0">
                <a:solidFill>
                  <a:schemeClr val="tx2"/>
                </a:solidFill>
                <a:latin typeface="Arial Narrow" panose="020B0606020202030204" pitchFamily="34" charset="0"/>
              </a:rPr>
              <a:t>расчета заработной платы </a:t>
            </a:r>
          </a:p>
        </p:txBody>
      </p:sp>
    </p:spTree>
    <p:extLst>
      <p:ext uri="{BB962C8B-B14F-4D97-AF65-F5344CB8AC3E}">
        <p14:creationId xmlns:p14="http://schemas.microsoft.com/office/powerpoint/2010/main" val="349832451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905435" y="98774"/>
            <a:ext cx="10893630" cy="1362473"/>
          </a:xfrm>
        </p:spPr>
        <p:txBody>
          <a:bodyPr>
            <a:normAutofit/>
          </a:bodyPr>
          <a:lstStyle/>
          <a:p>
            <a:r>
              <a:rPr lang="ru-RU" dirty="0"/>
              <a:t>Нормативная база ГИС «Бухгалтерский учет и отчетность государственных органов Республики Татарстан и подведомственных им учреждений</a:t>
            </a:r>
            <a:r>
              <a:rPr lang="en-US" dirty="0"/>
              <a:t>» (</a:t>
            </a:r>
            <a:r>
              <a:rPr lang="ru-RU" dirty="0"/>
              <a:t>далее – ГИС ЦБ) </a:t>
            </a: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xmlns="" id="{22FA725F-2B7B-DB43-AA83-D49C6849A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669017"/>
            <a:ext cx="10732265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РТ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24.05.2019г. № УП-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295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государственной информационной системе «Бухгалтерский учет и отчетность государственных органов Республики Татарстан и подведомственных им учреждений»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КМ РТ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25.05.2019г. №443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Положения о государственной информационной системе «Бухгалтерский учет и отчетность государственных органов Республики Татарстан и подведомственных им учреждений»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Соглашения о взаимодействии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Министерством финансов Республики Татарстан, Министерством цифрового развития государственного управления, информационных технологий и связи Республики Татарстан, учреждениями Республики Татарстан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81170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730819" y="98775"/>
            <a:ext cx="10784149" cy="595288"/>
          </a:xfrm>
        </p:spPr>
        <p:txBody>
          <a:bodyPr>
            <a:normAutofit/>
          </a:bodyPr>
          <a:lstStyle/>
          <a:p>
            <a:r>
              <a:rPr lang="ru-RU" dirty="0"/>
              <a:t>Перевод учреждений Республики Татарстан в Единую систему</a:t>
            </a:r>
          </a:p>
        </p:txBody>
      </p:sp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xmlns="" id="{C865750B-2C39-A748-A8D5-95C947E4C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874025"/>
              </p:ext>
            </p:extLst>
          </p:nvPr>
        </p:nvGraphicFramePr>
        <p:xfrm>
          <a:off x="1354187" y="1151165"/>
          <a:ext cx="10160780" cy="4532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30538">
                  <a:extLst>
                    <a:ext uri="{9D8B030D-6E8A-4147-A177-3AD203B41FA5}">
                      <a16:colId xmlns:a16="http://schemas.microsoft.com/office/drawing/2014/main" xmlns="" val="3805936979"/>
                    </a:ext>
                  </a:extLst>
                </a:gridCol>
                <a:gridCol w="2843704">
                  <a:extLst>
                    <a:ext uri="{9D8B030D-6E8A-4147-A177-3AD203B41FA5}">
                      <a16:colId xmlns:a16="http://schemas.microsoft.com/office/drawing/2014/main" xmlns="" val="1126962978"/>
                    </a:ext>
                  </a:extLst>
                </a:gridCol>
                <a:gridCol w="3386538"/>
              </a:tblGrid>
              <a:tr h="1014858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Количество учреждений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Количество бухгалтеров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4304724"/>
                  </a:ext>
                </a:extLst>
              </a:tr>
              <a:tr h="1172534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Arial Narrow" panose="020B0606020202030204" pitchFamily="34" charset="0"/>
                        </a:rPr>
                        <a:t>ИТОГО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6 624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8 788</a:t>
                      </a:r>
                      <a:endParaRPr lang="ru-RU" sz="28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36046138"/>
                  </a:ext>
                </a:extLst>
              </a:tr>
              <a:tr h="1172534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Arial Narrow" panose="020B0606020202030204" pitchFamily="34" charset="0"/>
                        </a:rPr>
                        <a:t>Муниципальные учреждения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5 761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4 658</a:t>
                      </a:r>
                      <a:endParaRPr lang="ru-RU" sz="28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29062707"/>
                  </a:ext>
                </a:extLst>
              </a:tr>
              <a:tr h="1172534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Arial Narrow" panose="020B0606020202030204" pitchFamily="34" charset="0"/>
                        </a:rPr>
                        <a:t>Республиканские учреждения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863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4 130</a:t>
                      </a:r>
                      <a:endParaRPr lang="ru-RU" sz="28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48343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489122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>
            <a:extLst>
              <a:ext uri="{FF2B5EF4-FFF2-40B4-BE49-F238E27FC236}">
                <a16:creationId xmlns:a16="http://schemas.microsoft.com/office/drawing/2014/main" xmlns="" id="{060402E6-3964-2748-940A-64FB0FF21951}"/>
              </a:ext>
            </a:extLst>
          </p:cNvPr>
          <p:cNvSpPr/>
          <p:nvPr/>
        </p:nvSpPr>
        <p:spPr>
          <a:xfrm>
            <a:off x="4720067" y="1454946"/>
            <a:ext cx="2820318" cy="502369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ГИС ЦБ</a:t>
            </a:r>
          </a:p>
          <a:p>
            <a:pPr algn="ctr"/>
            <a:endParaRPr lang="ru-RU" sz="4000" dirty="0"/>
          </a:p>
          <a:p>
            <a:pPr marL="285750" indent="-285750">
              <a:buFontTx/>
              <a:buChar char="-"/>
            </a:pPr>
            <a:r>
              <a:rPr lang="ru-RU" dirty="0"/>
              <a:t>Единый реестр типовых операций;</a:t>
            </a:r>
          </a:p>
          <a:p>
            <a:pPr marL="285750" indent="-285750">
              <a:buFontTx/>
              <a:buChar char="-"/>
            </a:pPr>
            <a:r>
              <a:rPr lang="ru-RU" dirty="0"/>
              <a:t>Единая аналитика;</a:t>
            </a:r>
          </a:p>
          <a:p>
            <a:pPr marL="285750" indent="-285750">
              <a:buFontTx/>
              <a:buChar char="-"/>
            </a:pPr>
            <a:r>
              <a:rPr lang="ru-RU" dirty="0"/>
              <a:t>Единые правила учета;</a:t>
            </a:r>
          </a:p>
          <a:p>
            <a:pPr marL="285750" indent="-285750">
              <a:buFontTx/>
              <a:buChar char="-"/>
            </a:pPr>
            <a:r>
              <a:rPr lang="ru-RU" dirty="0"/>
              <a:t>Типовые формы первичных документов.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xmlns="" id="{2AEE09D0-3C09-6B4E-839A-C569B30E4EBF}"/>
              </a:ext>
            </a:extLst>
          </p:cNvPr>
          <p:cNvSpPr/>
          <p:nvPr/>
        </p:nvSpPr>
        <p:spPr>
          <a:xfrm>
            <a:off x="3064452" y="2299262"/>
            <a:ext cx="1509311" cy="677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xmlns="" id="{10951C44-90CA-9840-B423-BA045FECA035}"/>
              </a:ext>
            </a:extLst>
          </p:cNvPr>
          <p:cNvSpPr/>
          <p:nvPr/>
        </p:nvSpPr>
        <p:spPr>
          <a:xfrm>
            <a:off x="2892591" y="4691323"/>
            <a:ext cx="1681172" cy="677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xmlns="" id="{DEBC8F56-6EFC-8C4D-9D9C-F82ED6DB77F6}"/>
              </a:ext>
            </a:extLst>
          </p:cNvPr>
          <p:cNvSpPr/>
          <p:nvPr/>
        </p:nvSpPr>
        <p:spPr>
          <a:xfrm>
            <a:off x="7686689" y="2089941"/>
            <a:ext cx="1509311" cy="677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Multidocument 6">
            <a:extLst>
              <a:ext uri="{FF2B5EF4-FFF2-40B4-BE49-F238E27FC236}">
                <a16:creationId xmlns:a16="http://schemas.microsoft.com/office/drawing/2014/main" xmlns="" id="{6FCC4B5E-E0D0-C543-946A-CDE1EFA09496}"/>
              </a:ext>
            </a:extLst>
          </p:cNvPr>
          <p:cNvSpPr/>
          <p:nvPr/>
        </p:nvSpPr>
        <p:spPr>
          <a:xfrm>
            <a:off x="1090670" y="2089941"/>
            <a:ext cx="1707614" cy="1366091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Журнал операций</a:t>
            </a:r>
          </a:p>
        </p:txBody>
      </p:sp>
      <p:sp>
        <p:nvSpPr>
          <p:cNvPr id="8" name="Document 7">
            <a:extLst>
              <a:ext uri="{FF2B5EF4-FFF2-40B4-BE49-F238E27FC236}">
                <a16:creationId xmlns:a16="http://schemas.microsoft.com/office/drawing/2014/main" xmlns="" id="{DCD5E190-9306-E24D-8EAE-70AE86555457}"/>
              </a:ext>
            </a:extLst>
          </p:cNvPr>
          <p:cNvSpPr/>
          <p:nvPr/>
        </p:nvSpPr>
        <p:spPr>
          <a:xfrm>
            <a:off x="1090670" y="4691323"/>
            <a:ext cx="1655616" cy="1012804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Первичный документ</a:t>
            </a:r>
          </a:p>
        </p:txBody>
      </p:sp>
      <p:sp>
        <p:nvSpPr>
          <p:cNvPr id="9" name="Vertical Scroll 8">
            <a:extLst>
              <a:ext uri="{FF2B5EF4-FFF2-40B4-BE49-F238E27FC236}">
                <a16:creationId xmlns:a16="http://schemas.microsoft.com/office/drawing/2014/main" xmlns="" id="{2148BD21-42A7-144B-81DF-61234FD352D2}"/>
              </a:ext>
            </a:extLst>
          </p:cNvPr>
          <p:cNvSpPr/>
          <p:nvPr/>
        </p:nvSpPr>
        <p:spPr>
          <a:xfrm>
            <a:off x="9063796" y="1484242"/>
            <a:ext cx="2514931" cy="1888933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Регламентированная отчетность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xmlns="" id="{E303914A-A249-A94A-A0AC-5BCE37BADCCE}"/>
              </a:ext>
            </a:extLst>
          </p:cNvPr>
          <p:cNvSpPr/>
          <p:nvPr/>
        </p:nvSpPr>
        <p:spPr>
          <a:xfrm>
            <a:off x="7686689" y="4833794"/>
            <a:ext cx="1509311" cy="677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Vertical Scroll 10">
            <a:extLst>
              <a:ext uri="{FF2B5EF4-FFF2-40B4-BE49-F238E27FC236}">
                <a16:creationId xmlns:a16="http://schemas.microsoft.com/office/drawing/2014/main" xmlns="" id="{302454EC-3BA5-4446-B64E-F6F26096AAE7}"/>
              </a:ext>
            </a:extLst>
          </p:cNvPr>
          <p:cNvSpPr/>
          <p:nvPr/>
        </p:nvSpPr>
        <p:spPr>
          <a:xfrm>
            <a:off x="9063796" y="4228095"/>
            <a:ext cx="2812387" cy="1888933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Оперативный анализ ФХД учреждений</a:t>
            </a:r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xmlns="" id="{07A7D03B-CAC9-0C44-8AE6-1550695C5F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0819" y="98775"/>
            <a:ext cx="10784149" cy="947828"/>
          </a:xfrm>
        </p:spPr>
        <p:txBody>
          <a:bodyPr>
            <a:normAutofit/>
          </a:bodyPr>
          <a:lstStyle/>
          <a:p>
            <a:r>
              <a:rPr lang="ru-RU" dirty="0"/>
              <a:t>Схема ведения бухгалтерского учета и формирования отчетности</a:t>
            </a:r>
            <a:br>
              <a:rPr lang="ru-RU" dirty="0"/>
            </a:br>
            <a:r>
              <a:rPr lang="ru-RU" dirty="0"/>
              <a:t>в ГИС ЦБ</a:t>
            </a:r>
          </a:p>
        </p:txBody>
      </p:sp>
    </p:spTree>
    <p:extLst>
      <p:ext uri="{BB962C8B-B14F-4D97-AF65-F5344CB8AC3E}">
        <p14:creationId xmlns:p14="http://schemas.microsoft.com/office/powerpoint/2010/main" val="2924900556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Преимущества единой системы бухгалтерского </a:t>
            </a:r>
            <a:r>
              <a:rPr lang="ru-RU" dirty="0"/>
              <a:t>у</a:t>
            </a:r>
            <a:r>
              <a:rPr lang="ru-RU" dirty="0" smtClean="0"/>
              <a:t>чета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87505" y="728610"/>
            <a:ext cx="1108133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улучшение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качества ведения учета и представления отчетности за счет единой методологии;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формирование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единого электронного хранилища документов с учетом сканированных образов первичных документов (электронный архив);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возможность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оперативного внедрения и применения федеральных стандартов ведения бухгалтерского учета всеми учреждениями государственного сектора республики одновременно;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автоматическое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формирование бухгалтерской отчетности на основе данных бухгалтерского учета;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оперативное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получение вышестоящей организацией сводных и детализированных отчетов по любому подведомственному учреждению, безвыездная проверка любого учреждения, контроль по отраслевому принципу;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повышение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прозрачности финансово-хозяйственной деятельности государственных и муниципальных учреждений;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увеличение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степени достоверности учетных данных, сокращение количества и масштабов ошибок, стимулирование учреждений правильно вести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первичку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учет;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экономия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средств на сопровождение программного обеспечения для бухгалтерского учета и расчета заработной платы.</a:t>
            </a:r>
          </a:p>
        </p:txBody>
      </p:sp>
    </p:spTree>
    <p:extLst>
      <p:ext uri="{BB962C8B-B14F-4D97-AF65-F5344CB8AC3E}">
        <p14:creationId xmlns:p14="http://schemas.microsoft.com/office/powerpoint/2010/main" val="291476210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>
            <a:extLst>
              <a:ext uri="{FF2B5EF4-FFF2-40B4-BE49-F238E27FC236}">
                <a16:creationId xmlns:a16="http://schemas.microsoft.com/office/drawing/2014/main" xmlns="" id="{060402E6-3964-2748-940A-64FB0FF21951}"/>
              </a:ext>
            </a:extLst>
          </p:cNvPr>
          <p:cNvSpPr/>
          <p:nvPr/>
        </p:nvSpPr>
        <p:spPr>
          <a:xfrm>
            <a:off x="4720067" y="899411"/>
            <a:ext cx="2820318" cy="578620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ГИС ЦБ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Отраслевые системы оплаты труда;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Единые подходы к расчету заработной платы на основе кадровой информации;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Отраслевые виды оплат;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Отраслевая тарификация персонала;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Контроль соответствия выплат кадровой информации;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Типовые формы кадровых приказов.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xmlns="" id="{2AEE09D0-3C09-6B4E-839A-C569B30E4EBF}"/>
              </a:ext>
            </a:extLst>
          </p:cNvPr>
          <p:cNvSpPr/>
          <p:nvPr/>
        </p:nvSpPr>
        <p:spPr>
          <a:xfrm>
            <a:off x="3064452" y="1594727"/>
            <a:ext cx="1509311" cy="677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xmlns="" id="{10951C44-90CA-9840-B423-BA045FECA035}"/>
              </a:ext>
            </a:extLst>
          </p:cNvPr>
          <p:cNvSpPr/>
          <p:nvPr/>
        </p:nvSpPr>
        <p:spPr>
          <a:xfrm>
            <a:off x="2892590" y="3017158"/>
            <a:ext cx="1681172" cy="677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xmlns="" id="{DEBC8F56-6EFC-8C4D-9D9C-F82ED6DB77F6}"/>
              </a:ext>
            </a:extLst>
          </p:cNvPr>
          <p:cNvSpPr/>
          <p:nvPr/>
        </p:nvSpPr>
        <p:spPr>
          <a:xfrm>
            <a:off x="7686689" y="1255958"/>
            <a:ext cx="1509311" cy="677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Multidocument 6">
            <a:extLst>
              <a:ext uri="{FF2B5EF4-FFF2-40B4-BE49-F238E27FC236}">
                <a16:creationId xmlns:a16="http://schemas.microsoft.com/office/drawing/2014/main" xmlns="" id="{6FCC4B5E-E0D0-C543-946A-CDE1EFA09496}"/>
              </a:ext>
            </a:extLst>
          </p:cNvPr>
          <p:cNvSpPr/>
          <p:nvPr/>
        </p:nvSpPr>
        <p:spPr>
          <a:xfrm>
            <a:off x="1090670" y="1385406"/>
            <a:ext cx="1707614" cy="1366091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Приказы по кадровому составу</a:t>
            </a:r>
          </a:p>
        </p:txBody>
      </p:sp>
      <p:sp>
        <p:nvSpPr>
          <p:cNvPr id="8" name="Document 7">
            <a:extLst>
              <a:ext uri="{FF2B5EF4-FFF2-40B4-BE49-F238E27FC236}">
                <a16:creationId xmlns:a16="http://schemas.microsoft.com/office/drawing/2014/main" xmlns="" id="{DCD5E190-9306-E24D-8EAE-70AE86555457}"/>
              </a:ext>
            </a:extLst>
          </p:cNvPr>
          <p:cNvSpPr/>
          <p:nvPr/>
        </p:nvSpPr>
        <p:spPr>
          <a:xfrm>
            <a:off x="1090670" y="3017158"/>
            <a:ext cx="1655616" cy="1012804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Графики работы персонала</a:t>
            </a:r>
          </a:p>
        </p:txBody>
      </p:sp>
      <p:sp>
        <p:nvSpPr>
          <p:cNvPr id="9" name="Vertical Scroll 8">
            <a:extLst>
              <a:ext uri="{FF2B5EF4-FFF2-40B4-BE49-F238E27FC236}">
                <a16:creationId xmlns:a16="http://schemas.microsoft.com/office/drawing/2014/main" xmlns="" id="{2148BD21-42A7-144B-81DF-61234FD352D2}"/>
              </a:ext>
            </a:extLst>
          </p:cNvPr>
          <p:cNvSpPr/>
          <p:nvPr/>
        </p:nvSpPr>
        <p:spPr>
          <a:xfrm>
            <a:off x="9196000" y="748415"/>
            <a:ext cx="2514931" cy="152384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Заработная плата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xmlns="" id="{E303914A-A249-A94A-A0AC-5BCE37BADCCE}"/>
              </a:ext>
            </a:extLst>
          </p:cNvPr>
          <p:cNvSpPr/>
          <p:nvPr/>
        </p:nvSpPr>
        <p:spPr>
          <a:xfrm>
            <a:off x="7686689" y="3187042"/>
            <a:ext cx="1509311" cy="677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Vertical Scroll 10">
            <a:extLst>
              <a:ext uri="{FF2B5EF4-FFF2-40B4-BE49-F238E27FC236}">
                <a16:creationId xmlns:a16="http://schemas.microsoft.com/office/drawing/2014/main" xmlns="" id="{302454EC-3BA5-4446-B64E-F6F26096AAE7}"/>
              </a:ext>
            </a:extLst>
          </p:cNvPr>
          <p:cNvSpPr/>
          <p:nvPr/>
        </p:nvSpPr>
        <p:spPr>
          <a:xfrm>
            <a:off x="9063796" y="2581343"/>
            <a:ext cx="2812387" cy="1888933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Начисления и удержания</a:t>
            </a:r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xmlns="" id="{07A7D03B-CAC9-0C44-8AE6-1550695C5F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0819" y="98775"/>
            <a:ext cx="10784149" cy="947828"/>
          </a:xfrm>
        </p:spPr>
        <p:txBody>
          <a:bodyPr>
            <a:normAutofit/>
          </a:bodyPr>
          <a:lstStyle/>
          <a:p>
            <a:r>
              <a:rPr lang="ru-RU" dirty="0"/>
              <a:t>Схема расчета заработной платы в ГИС ЦБ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xmlns="" id="{57E77A03-D792-684C-95FB-F448F5F9AC8F}"/>
              </a:ext>
            </a:extLst>
          </p:cNvPr>
          <p:cNvSpPr/>
          <p:nvPr/>
        </p:nvSpPr>
        <p:spPr>
          <a:xfrm>
            <a:off x="2944588" y="4361680"/>
            <a:ext cx="1681172" cy="677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Document 12">
            <a:extLst>
              <a:ext uri="{FF2B5EF4-FFF2-40B4-BE49-F238E27FC236}">
                <a16:creationId xmlns:a16="http://schemas.microsoft.com/office/drawing/2014/main" xmlns="" id="{2A1ACCF1-8F23-6541-9BFF-972A05966151}"/>
              </a:ext>
            </a:extLst>
          </p:cNvPr>
          <p:cNvSpPr/>
          <p:nvPr/>
        </p:nvSpPr>
        <p:spPr>
          <a:xfrm>
            <a:off x="1142668" y="4361680"/>
            <a:ext cx="1655616" cy="1012804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Табель учета рабочего времени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0C147E59-8B14-2740-A802-AB8803D4FDC7}"/>
              </a:ext>
            </a:extLst>
          </p:cNvPr>
          <p:cNvSpPr/>
          <p:nvPr/>
        </p:nvSpPr>
        <p:spPr>
          <a:xfrm>
            <a:off x="2944588" y="5610626"/>
            <a:ext cx="1681172" cy="677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Document 15">
            <a:extLst>
              <a:ext uri="{FF2B5EF4-FFF2-40B4-BE49-F238E27FC236}">
                <a16:creationId xmlns:a16="http://schemas.microsoft.com/office/drawing/2014/main" xmlns="" id="{056C98E8-8E49-CB4E-8B8B-FA142202E912}"/>
              </a:ext>
            </a:extLst>
          </p:cNvPr>
          <p:cNvSpPr/>
          <p:nvPr/>
        </p:nvSpPr>
        <p:spPr>
          <a:xfrm>
            <a:off x="1142668" y="5610626"/>
            <a:ext cx="1655616" cy="1012804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Больничные листы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xmlns="" id="{29BB0FBD-96B9-C342-A59E-046DD729FAEB}"/>
              </a:ext>
            </a:extLst>
          </p:cNvPr>
          <p:cNvSpPr/>
          <p:nvPr/>
        </p:nvSpPr>
        <p:spPr>
          <a:xfrm>
            <a:off x="7686689" y="5286898"/>
            <a:ext cx="1509311" cy="677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Vertical Scroll 17">
            <a:extLst>
              <a:ext uri="{FF2B5EF4-FFF2-40B4-BE49-F238E27FC236}">
                <a16:creationId xmlns:a16="http://schemas.microsoft.com/office/drawing/2014/main" xmlns="" id="{C102190D-C235-3B4D-BCBF-4009A5EB6EA4}"/>
              </a:ext>
            </a:extLst>
          </p:cNvPr>
          <p:cNvSpPr/>
          <p:nvPr/>
        </p:nvSpPr>
        <p:spPr>
          <a:xfrm>
            <a:off x="9196000" y="4779355"/>
            <a:ext cx="2680183" cy="152384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Отчетность и мониторинг</a:t>
            </a:r>
          </a:p>
        </p:txBody>
      </p:sp>
    </p:spTree>
    <p:extLst>
      <p:ext uri="{BB962C8B-B14F-4D97-AF65-F5344CB8AC3E}">
        <p14:creationId xmlns:p14="http://schemas.microsoft.com/office/powerpoint/2010/main" val="229180244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Преимущества централизации расчета заработной платы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73628" y="1443840"/>
            <a:ext cx="102706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единый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набор возможных выплат для каждой отрасли бюджетной сферы и системы оплаты труда;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ведение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полноценного кадрового учета;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формирование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кадровой, статистической отчетности и отчетности во внебюджетные фонды;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добавление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для учреждения нового вида выплат возможно только после согласования с отраслевым министерством и Министерством финансов Республики Татарстан, учреждение не может по своему усмотрению добавлять или менять виды выплаты;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жесткие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правила для начислений для каждой выплаты;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привязка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основания для назначения выплаты (приказ, табель учета рабочего времени).</a:t>
            </a:r>
          </a:p>
        </p:txBody>
      </p:sp>
    </p:spTree>
    <p:extLst>
      <p:ext uri="{BB962C8B-B14F-4D97-AF65-F5344CB8AC3E}">
        <p14:creationId xmlns:p14="http://schemas.microsoft.com/office/powerpoint/2010/main" val="206886424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9233D2A-C020-1245-9173-0282CF627451}"/>
              </a:ext>
            </a:extLst>
          </p:cNvPr>
          <p:cNvSpPr/>
          <p:nvPr/>
        </p:nvSpPr>
        <p:spPr>
          <a:xfrm>
            <a:off x="4005058" y="3434022"/>
            <a:ext cx="4822934" cy="1487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Arial Narrow" panose="020B0606020202030204" pitchFamily="34" charset="0"/>
              </a:rPr>
              <a:t>Бухгалтерский учет и начисление заработной платы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C2960B77-7D0A-A045-ACC7-A1483E945A61}"/>
              </a:ext>
            </a:extLst>
          </p:cNvPr>
          <p:cNvSpPr/>
          <p:nvPr/>
        </p:nvSpPr>
        <p:spPr>
          <a:xfrm>
            <a:off x="1108723" y="3434023"/>
            <a:ext cx="1872868" cy="148727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Учет платных услуг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A5FD191D-B359-9D46-97FD-AE5D5EF4B7C2}"/>
              </a:ext>
            </a:extLst>
          </p:cNvPr>
          <p:cNvSpPr/>
          <p:nvPr/>
        </p:nvSpPr>
        <p:spPr>
          <a:xfrm>
            <a:off x="5349879" y="1748425"/>
            <a:ext cx="2133283" cy="953151"/>
          </a:xfrm>
          <a:prstGeom prst="roundRect">
            <a:avLst/>
          </a:prstGeom>
          <a:solidFill>
            <a:srgbClr val="A56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Учет автотранспорта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xmlns="" id="{BFB1573F-B986-D843-B8BB-83969DF85F66}"/>
              </a:ext>
            </a:extLst>
          </p:cNvPr>
          <p:cNvSpPr/>
          <p:nvPr/>
        </p:nvSpPr>
        <p:spPr>
          <a:xfrm>
            <a:off x="9845788" y="3371595"/>
            <a:ext cx="1923038" cy="154970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Модуль учета начислений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97F964D6-0929-5245-A820-FF9E1546E386}"/>
              </a:ext>
            </a:extLst>
          </p:cNvPr>
          <p:cNvSpPr/>
          <p:nvPr/>
        </p:nvSpPr>
        <p:spPr>
          <a:xfrm>
            <a:off x="5175997" y="5603994"/>
            <a:ext cx="2481053" cy="95315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prstClr val="white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Учет продуктов питания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xmlns="" id="{635197DB-8E86-534A-A2D7-9E02FC6B02C4}"/>
              </a:ext>
            </a:extLst>
          </p:cNvPr>
          <p:cNvSpPr/>
          <p:nvPr/>
        </p:nvSpPr>
        <p:spPr>
          <a:xfrm>
            <a:off x="6185167" y="2797654"/>
            <a:ext cx="462709" cy="516518"/>
          </a:xfrm>
          <a:prstGeom prst="downArrow">
            <a:avLst/>
          </a:prstGeom>
          <a:solidFill>
            <a:srgbClr val="A56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xmlns="" id="{0E7276BD-2CBD-4240-9D8D-9893200B66BB}"/>
              </a:ext>
            </a:extLst>
          </p:cNvPr>
          <p:cNvSpPr/>
          <p:nvPr/>
        </p:nvSpPr>
        <p:spPr>
          <a:xfrm rot="10800000">
            <a:off x="6185167" y="5017378"/>
            <a:ext cx="462709" cy="490537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xmlns="" id="{D18D8C29-54EC-3044-A5DE-9E801E1101BA}"/>
              </a:ext>
            </a:extLst>
          </p:cNvPr>
          <p:cNvSpPr/>
          <p:nvPr/>
        </p:nvSpPr>
        <p:spPr>
          <a:xfrm rot="16200000">
            <a:off x="3264806" y="3842830"/>
            <a:ext cx="462709" cy="669662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xmlns="" id="{972C4AC3-942E-B64F-BEEE-D5E154B8C850}"/>
              </a:ext>
            </a:extLst>
          </p:cNvPr>
          <p:cNvSpPr/>
          <p:nvPr/>
        </p:nvSpPr>
        <p:spPr>
          <a:xfrm rot="5400000">
            <a:off x="9105535" y="3811616"/>
            <a:ext cx="462709" cy="669662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782048" y="142793"/>
            <a:ext cx="10683812" cy="677861"/>
          </a:xfrm>
        </p:spPr>
        <p:txBody>
          <a:bodyPr>
            <a:noAutofit/>
          </a:bodyPr>
          <a:lstStyle/>
          <a:p>
            <a:r>
              <a:rPr lang="ru-RU" dirty="0"/>
              <a:t>Задачи </a:t>
            </a:r>
            <a:r>
              <a:rPr lang="ru-RU" dirty="0" smtClean="0"/>
              <a:t>по внедрению </a:t>
            </a:r>
            <a:r>
              <a:rPr lang="ru-RU" dirty="0"/>
              <a:t>дополнительных функциональных модулей Единой системы бухгалтерского учета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расчета заработной платы </a:t>
            </a:r>
            <a:r>
              <a:rPr lang="ru-RU" dirty="0" smtClean="0"/>
              <a:t>(</a:t>
            </a:r>
            <a:r>
              <a:rPr lang="ru-RU" dirty="0" smtClean="0">
                <a:solidFill>
                  <a:schemeClr val="accent2"/>
                </a:solidFill>
              </a:rPr>
              <a:t>2 этап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0646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685800" y="46039"/>
            <a:ext cx="10784149" cy="766761"/>
          </a:xfrm>
        </p:spPr>
        <p:txBody>
          <a:bodyPr>
            <a:normAutofit/>
          </a:bodyPr>
          <a:lstStyle/>
          <a:p>
            <a:r>
              <a:rPr lang="ru-RU" dirty="0"/>
              <a:t>Ограничения по дефициту </a:t>
            </a:r>
            <a:r>
              <a:rPr lang="ru-RU" dirty="0" smtClean="0"/>
              <a:t> местного </a:t>
            </a:r>
            <a:r>
              <a:rPr lang="ru-RU" dirty="0"/>
              <a:t>бюджета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5360" y="1343128"/>
            <a:ext cx="10993120" cy="4355902"/>
          </a:xfrm>
          <a:prstGeom prst="roundRect">
            <a:avLst>
              <a:gd name="adj" fmla="val 9434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Дефицит местного бюджета не должен превышать </a:t>
            </a:r>
            <a:b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10 процентов 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утвержденного общего годового объема доходов местного бюджета без учета утвержденного объема безвозмездных поступлений и (или) поступлений налоговых доходов по дополнительным нормативам отчислений.</a:t>
            </a:r>
          </a:p>
          <a:p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Для муниципального образования, в отношении которого осуществляются меры, </a:t>
            </a:r>
            <a:r>
              <a:rPr lang="ru-RU" sz="24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предусмотренные пунктом 4 статьи 136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 настоящего Кодекса, дефицит бюджета не должен превышать </a:t>
            </a:r>
            <a:r>
              <a:rPr lang="ru-RU" sz="2400" b="1" dirty="0">
                <a:solidFill>
                  <a:schemeClr val="accent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 процентов 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утвержденного общего годового объема доходов местного бюджета без учета утвержденного объема безвозмездных поступлений и (или) поступлений налоговых доходов по дополнительным нормативам отчислений.</a:t>
            </a:r>
          </a:p>
          <a:p>
            <a:pPr algn="just"/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76545" y="6108070"/>
            <a:ext cx="44919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>
                <a:latin typeface="Arial Narrow" panose="020B0606020202030204" pitchFamily="34" charset="0"/>
              </a:rPr>
              <a:t>(статья 92.1 п.3 Бюджетного кодекса РФ)</a:t>
            </a:r>
            <a:endParaRPr lang="ru-RU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1656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5B79A59-D347-C748-8F51-812A94C066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Единая финансовая система Республики Татарстан (2020-2022)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91675D7-E57D-A74B-A9B5-F1E5E2EC8819}"/>
              </a:ext>
            </a:extLst>
          </p:cNvPr>
          <p:cNvSpPr/>
          <p:nvPr/>
        </p:nvSpPr>
        <p:spPr>
          <a:xfrm>
            <a:off x="3445328" y="1084061"/>
            <a:ext cx="1680661" cy="1863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Планирование бюджета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949DC80-F39D-E443-97E7-9F84B71556AF}"/>
              </a:ext>
            </a:extLst>
          </p:cNvPr>
          <p:cNvSpPr/>
          <p:nvPr/>
        </p:nvSpPr>
        <p:spPr>
          <a:xfrm>
            <a:off x="7471122" y="1100499"/>
            <a:ext cx="1395705" cy="1863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Исполнение бюджета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B40F124-31AC-EA40-826A-E505A11CF279}"/>
              </a:ext>
            </a:extLst>
          </p:cNvPr>
          <p:cNvSpPr/>
          <p:nvPr/>
        </p:nvSpPr>
        <p:spPr>
          <a:xfrm>
            <a:off x="5293604" y="1100599"/>
            <a:ext cx="1830190" cy="1862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Согласование и размещение закупок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47D105B-EBC8-204D-8371-409BAB3BD149}"/>
              </a:ext>
            </a:extLst>
          </p:cNvPr>
          <p:cNvSpPr/>
          <p:nvPr/>
        </p:nvSpPr>
        <p:spPr>
          <a:xfrm>
            <a:off x="1762699" y="5420298"/>
            <a:ext cx="8901629" cy="1022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Бухгалтерский учет, отчетность и заработная плата</a:t>
            </a:r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xmlns="" id="{16A250F3-AAEA-F046-A7A5-1E7BC64C6DDF}"/>
              </a:ext>
            </a:extLst>
          </p:cNvPr>
          <p:cNvSpPr/>
          <p:nvPr/>
        </p:nvSpPr>
        <p:spPr>
          <a:xfrm>
            <a:off x="947451" y="3422404"/>
            <a:ext cx="10522497" cy="161230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Интеграционная шина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E4D3F3C8-3044-C243-87C3-E4EDDE1599FF}"/>
              </a:ext>
            </a:extLst>
          </p:cNvPr>
          <p:cNvCxnSpPr>
            <a:cxnSpLocks/>
          </p:cNvCxnSpPr>
          <p:nvPr/>
        </p:nvCxnSpPr>
        <p:spPr>
          <a:xfrm>
            <a:off x="2581003" y="3010231"/>
            <a:ext cx="0" cy="8243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B7B28588-EB34-8C43-A4C8-FA63E5B8A984}"/>
              </a:ext>
            </a:extLst>
          </p:cNvPr>
          <p:cNvCxnSpPr>
            <a:cxnSpLocks/>
          </p:cNvCxnSpPr>
          <p:nvPr/>
        </p:nvCxnSpPr>
        <p:spPr>
          <a:xfrm>
            <a:off x="6094052" y="4669485"/>
            <a:ext cx="0" cy="7304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01FDB4A2-DBEF-7C4E-9200-14748E0F855B}"/>
              </a:ext>
            </a:extLst>
          </p:cNvPr>
          <p:cNvCxnSpPr/>
          <p:nvPr/>
        </p:nvCxnSpPr>
        <p:spPr>
          <a:xfrm>
            <a:off x="8168975" y="2983904"/>
            <a:ext cx="9626" cy="8243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9FA4DE0C-8C21-EB4A-9FF6-8E4D56EAFDE7}"/>
              </a:ext>
            </a:extLst>
          </p:cNvPr>
          <p:cNvCxnSpPr/>
          <p:nvPr/>
        </p:nvCxnSpPr>
        <p:spPr>
          <a:xfrm>
            <a:off x="9880790" y="2980444"/>
            <a:ext cx="9626" cy="8243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9024C52-B603-A94B-877B-4C4B81CA4EB8}"/>
              </a:ext>
            </a:extLst>
          </p:cNvPr>
          <p:cNvSpPr/>
          <p:nvPr/>
        </p:nvSpPr>
        <p:spPr>
          <a:xfrm>
            <a:off x="9209314" y="1079653"/>
            <a:ext cx="1231934" cy="1883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Единая кадровая система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4A9305F6-C693-0D4D-91E8-EDA65F01EE08}"/>
              </a:ext>
            </a:extLst>
          </p:cNvPr>
          <p:cNvCxnSpPr/>
          <p:nvPr/>
        </p:nvCxnSpPr>
        <p:spPr>
          <a:xfrm>
            <a:off x="4403102" y="2963537"/>
            <a:ext cx="9626" cy="8243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AE8DD01-F984-A947-A8E3-AE3DA3D8DEB1}"/>
              </a:ext>
            </a:extLst>
          </p:cNvPr>
          <p:cNvSpPr/>
          <p:nvPr/>
        </p:nvSpPr>
        <p:spPr>
          <a:xfrm>
            <a:off x="1191987" y="1084061"/>
            <a:ext cx="2100400" cy="1871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Системы электронного документооборота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4F23750F-2853-8E4B-9613-E123026DE585}"/>
              </a:ext>
            </a:extLst>
          </p:cNvPr>
          <p:cNvCxnSpPr/>
          <p:nvPr/>
        </p:nvCxnSpPr>
        <p:spPr>
          <a:xfrm>
            <a:off x="6153235" y="2995824"/>
            <a:ext cx="9626" cy="8243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53184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57572" y="826086"/>
            <a:ext cx="8480055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3DB3CD">
                      <a:lumMod val="60000"/>
                      <a:lumOff val="40000"/>
                    </a:srgbClr>
                  </a:outerShdw>
                </a:effectLst>
                <a:latin typeface="Avenir Next Cyr Heavy" panose="020B0903020202020204" pitchFamily="34" charset="-52"/>
              </a:rPr>
              <a:t>ВЕКОВАЯ</a:t>
            </a:r>
            <a:r>
              <a:rPr lang="ru-RU" sz="9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3DB3CD">
                      <a:lumMod val="60000"/>
                      <a:lumOff val="40000"/>
                    </a:srgbClr>
                  </a:outerShdw>
                </a:effectLst>
                <a:latin typeface="Avenir Next Cyr Heavy" panose="020B0903020202020204" pitchFamily="34" charset="-52"/>
              </a:rPr>
              <a:t> </a:t>
            </a:r>
            <a:br>
              <a:rPr lang="ru-RU" sz="9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3DB3CD">
                      <a:lumMod val="60000"/>
                      <a:lumOff val="40000"/>
                    </a:srgbClr>
                  </a:outerShdw>
                </a:effectLst>
                <a:latin typeface="Avenir Next Cyr Heavy" panose="020B0903020202020204" pitchFamily="34" charset="-52"/>
              </a:rPr>
            </a:br>
            <a:r>
              <a:rPr lang="ru-RU" sz="96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3DB3CD">
                      <a:lumMod val="60000"/>
                      <a:lumOff val="40000"/>
                    </a:srgbClr>
                  </a:outerShdw>
                </a:effectLst>
                <a:latin typeface="Avenir Next Cyr Heavy" panose="020B0903020202020204" pitchFamily="34" charset="-52"/>
              </a:rPr>
              <a:t>ИСТОРИЯ</a:t>
            </a:r>
            <a:endParaRPr lang="ru-RU" sz="96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3DB3CD">
                    <a:lumMod val="60000"/>
                    <a:lumOff val="40000"/>
                  </a:srgbClr>
                </a:outerShdw>
              </a:effectLst>
              <a:latin typeface="Avenir Next Cyr Heavy" panose="020B0903020202020204" pitchFamily="34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272930"/>
            <a:ext cx="1219200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3DB3CD">
                      <a:lumMod val="60000"/>
                      <a:lumOff val="40000"/>
                    </a:srgbClr>
                  </a:outerShdw>
                </a:effectLst>
                <a:latin typeface="Avenir Next Cyr Heavy" panose="020B0903020202020204" pitchFamily="34" charset="-52"/>
              </a:rPr>
              <a:t>Министерству Финансов Татарстана</a:t>
            </a:r>
            <a: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3DB3CD">
                      <a:lumMod val="60000"/>
                      <a:lumOff val="40000"/>
                    </a:srgbClr>
                  </a:outerShdw>
                </a:effectLst>
                <a:latin typeface="Avenir Next Cyr Heavy" panose="020B0903020202020204" pitchFamily="34" charset="-52"/>
              </a:rPr>
              <a:t/>
            </a:r>
            <a:b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3DB3CD">
                      <a:lumMod val="60000"/>
                      <a:lumOff val="40000"/>
                    </a:srgbClr>
                  </a:outerShdw>
                </a:effectLst>
                <a:latin typeface="Avenir Next Cyr Heavy" panose="020B0903020202020204" pitchFamily="34" charset="-52"/>
              </a:rPr>
            </a:br>
            <a:r>
              <a:rPr lang="ru-RU" sz="96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3DB3CD">
                      <a:lumMod val="60000"/>
                      <a:lumOff val="40000"/>
                    </a:srgbClr>
                  </a:outerShdw>
                </a:effectLst>
                <a:latin typeface="Avenir Next Cyr Heavy" panose="020B0903020202020204" pitchFamily="34" charset="-52"/>
              </a:rPr>
              <a:t>100 лет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449" y="0"/>
            <a:ext cx="44005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09360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ДЕКРЕТ ВСЕРОССИЙСКОГО ЦЕНТРАЛЬНОГО ИСПОЛНИТЕЛЬНОГО КОМИТЕТА СОВЕТОВ</a:t>
            </a:r>
            <a:br>
              <a:rPr lang="ru-RU" sz="2000" dirty="0" smtClean="0">
                <a:solidFill>
                  <a:prstClr val="black"/>
                </a:solidFill>
                <a:latin typeface="Avenir Next Cyr Heavy" panose="020B0903020202020204" pitchFamily="34" charset="-52"/>
              </a:rPr>
            </a:br>
            <a:r>
              <a:rPr lang="ru-RU" sz="2000" dirty="0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«ОБ АВТОНОМНОЙ ТАТАРСКОЙ СОЦИАЛИСТИЧЕСКОЙ СОВЕТСКОЙ РЕСПУБЛИКЕ»</a:t>
            </a:r>
            <a:endParaRPr lang="ru-RU" sz="6000" dirty="0">
              <a:solidFill>
                <a:prstClr val="black"/>
              </a:solidFill>
              <a:latin typeface="Avenir Next Cyr Heavy" panose="020B0903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75" y="753246"/>
            <a:ext cx="3574274" cy="53647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693" y="753246"/>
            <a:ext cx="3661452" cy="5364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789" y="753246"/>
            <a:ext cx="3648410" cy="329708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172945" y="1700746"/>
            <a:ext cx="970104" cy="21949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77789" y="4204308"/>
            <a:ext cx="380510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Avenir Next Cyr Medium" panose="020B0603020202020204" pitchFamily="34" charset="-52"/>
              </a:rPr>
              <a:t>В 1920 году 27 мая подписан декрет об образовании АТССР, полноправным преемником которой стал Татарстан. </a:t>
            </a:r>
          </a:p>
          <a:p>
            <a:pPr>
              <a:spcBef>
                <a:spcPts val="1200"/>
              </a:spcBef>
            </a:pPr>
            <a:r>
              <a:rPr lang="ru-RU" i="1" dirty="0" smtClean="0">
                <a:solidFill>
                  <a:prstClr val="black"/>
                </a:solidFill>
                <a:latin typeface="Avenir Next Cyr Medium" panose="020B0603020202020204" pitchFamily="34" charset="-52"/>
              </a:rPr>
              <a:t>(Оригинал документа хранится в архиве России, а в Казани есть копия)</a:t>
            </a:r>
            <a:endParaRPr lang="ru-RU" i="1" dirty="0">
              <a:solidFill>
                <a:prstClr val="black"/>
              </a:solidFill>
              <a:latin typeface="Avenir Next Cyr Medium" panose="020B0603020202020204" pitchFamily="34" charset="-52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652682" y="3818965"/>
            <a:ext cx="797859" cy="89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997388" y="3962400"/>
            <a:ext cx="645459" cy="89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160419" y="4320988"/>
            <a:ext cx="1710593" cy="179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385406" y="4428564"/>
            <a:ext cx="3485606" cy="358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464423" y="2402541"/>
            <a:ext cx="645459" cy="89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8273863" y="2937874"/>
            <a:ext cx="3451972" cy="103348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141689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64" y="1461931"/>
            <a:ext cx="3974706" cy="45587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00918" y="2251291"/>
            <a:ext cx="66988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solidFill>
                  <a:prstClr val="black"/>
                </a:solidFill>
                <a:latin typeface="Avenir Next Cyr Medium" panose="020B0603020202020204" pitchFamily="34" charset="-52"/>
              </a:rPr>
              <a:t>Первым </a:t>
            </a:r>
            <a:r>
              <a:rPr lang="ru-RU" sz="2400" b="1" dirty="0">
                <a:solidFill>
                  <a:prstClr val="black"/>
                </a:solidFill>
                <a:latin typeface="Avenir Next Cyr Medium" panose="020B0603020202020204" pitchFamily="34" charset="-52"/>
              </a:rPr>
              <a:t>руководителем Наркомата финансов </a:t>
            </a:r>
            <a:r>
              <a:rPr lang="ru-RU" sz="2400" b="1" dirty="0" smtClean="0">
                <a:solidFill>
                  <a:prstClr val="black"/>
                </a:solidFill>
                <a:latin typeface="Avenir Next Cyr Medium" panose="020B0603020202020204" pitchFamily="34" charset="-52"/>
              </a:rPr>
              <a:t>ТАССР </a:t>
            </a:r>
            <a:r>
              <a:rPr lang="ru-RU" sz="2400" dirty="0" smtClean="0">
                <a:solidFill>
                  <a:prstClr val="black"/>
                </a:solidFill>
                <a:latin typeface="Avenir Next Cyr Medium" panose="020B0603020202020204" pitchFamily="34" charset="-52"/>
              </a:rPr>
              <a:t>(1920- </a:t>
            </a:r>
            <a:r>
              <a:rPr lang="ru-RU" sz="2400" dirty="0">
                <a:solidFill>
                  <a:prstClr val="black"/>
                </a:solidFill>
                <a:latin typeface="Avenir Next Cyr Medium" panose="020B0603020202020204" pitchFamily="34" charset="-52"/>
              </a:rPr>
              <a:t>1924) </a:t>
            </a:r>
            <a:r>
              <a:rPr lang="ru-RU" sz="2400" dirty="0" smtClean="0">
                <a:solidFill>
                  <a:prstClr val="black"/>
                </a:solidFill>
                <a:latin typeface="Avenir Next Cyr Medium" panose="020B0603020202020204" pitchFamily="34" charset="-52"/>
              </a:rPr>
              <a:t>в 26 лет стал заместитель </a:t>
            </a:r>
            <a:r>
              <a:rPr lang="ru-RU" sz="2400" dirty="0">
                <a:solidFill>
                  <a:prstClr val="black"/>
                </a:solidFill>
                <a:latin typeface="Avenir Next Cyr Medium" panose="020B0603020202020204" pitchFamily="34" charset="-52"/>
              </a:rPr>
              <a:t>заведующего Губернским </a:t>
            </a:r>
            <a:r>
              <a:rPr lang="ru-RU" sz="2400" dirty="0" err="1">
                <a:solidFill>
                  <a:prstClr val="black"/>
                </a:solidFill>
                <a:latin typeface="Avenir Next Cyr Medium" panose="020B0603020202020204" pitchFamily="34" charset="-52"/>
              </a:rPr>
              <a:t>финоотделом</a:t>
            </a:r>
            <a:r>
              <a:rPr lang="ru-RU" sz="2400" dirty="0">
                <a:solidFill>
                  <a:prstClr val="black"/>
                </a:solidFill>
                <a:latin typeface="Avenir Next Cyr Medium" panose="020B0603020202020204" pitchFamily="34" charset="-52"/>
              </a:rPr>
              <a:t> Гордеев </a:t>
            </a:r>
            <a:r>
              <a:rPr lang="ru-RU" sz="2400" dirty="0" smtClean="0">
                <a:solidFill>
                  <a:prstClr val="black"/>
                </a:solidFill>
                <a:latin typeface="Avenir Next Cyr Medium" panose="020B0603020202020204" pitchFamily="34" charset="-52"/>
              </a:rPr>
              <a:t>Александр </a:t>
            </a:r>
            <a:r>
              <a:rPr lang="ru-RU" sz="2400" dirty="0">
                <a:solidFill>
                  <a:prstClr val="black"/>
                </a:solidFill>
                <a:latin typeface="Avenir Next Cyr Medium" panose="020B0603020202020204" pitchFamily="34" charset="-52"/>
              </a:rPr>
              <a:t>Степанович – </a:t>
            </a:r>
            <a:r>
              <a:rPr lang="ru-RU" sz="2400" dirty="0" smtClean="0">
                <a:solidFill>
                  <a:prstClr val="black"/>
                </a:solidFill>
                <a:latin typeface="Avenir Next Cyr Medium" panose="020B0603020202020204" pitchFamily="34" charset="-52"/>
              </a:rPr>
              <a:t> (</a:t>
            </a:r>
            <a:r>
              <a:rPr lang="ru-RU" sz="2400" dirty="0">
                <a:solidFill>
                  <a:prstClr val="black"/>
                </a:solidFill>
                <a:latin typeface="Avenir Next Cyr Medium" panose="020B0603020202020204" pitchFamily="34" charset="-52"/>
              </a:rPr>
              <a:t>1894 – после 1969).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4491" y="251391"/>
            <a:ext cx="11465261" cy="919401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F497D"/>
                </a:solidFill>
                <a:latin typeface="Avenir Next Cyr" panose="020B0503020202020204" pitchFamily="34" charset="-52"/>
              </a:rPr>
              <a:t>За столетнюю историю Наркомат и Министерство </a:t>
            </a:r>
            <a:br>
              <a:rPr lang="ru-RU" sz="2400" b="1" dirty="0" smtClean="0">
                <a:solidFill>
                  <a:srgbClr val="1F497D"/>
                </a:solidFill>
                <a:latin typeface="Avenir Next Cyr" panose="020B0503020202020204" pitchFamily="34" charset="-52"/>
              </a:rPr>
            </a:br>
            <a:r>
              <a:rPr lang="ru-RU" sz="2400" b="1" dirty="0" smtClean="0">
                <a:solidFill>
                  <a:srgbClr val="1F497D"/>
                </a:solidFill>
                <a:latin typeface="Avenir Next Cyr" panose="020B0503020202020204" pitchFamily="34" charset="-52"/>
              </a:rPr>
              <a:t>возглавляли </a:t>
            </a:r>
            <a:r>
              <a:rPr lang="ru-RU" sz="2400" b="1" dirty="0" smtClean="0">
                <a:solidFill>
                  <a:srgbClr val="FF0000"/>
                </a:solidFill>
                <a:latin typeface="Avenir Next Cyr" panose="020B0503020202020204" pitchFamily="34" charset="-52"/>
              </a:rPr>
              <a:t>18</a:t>
            </a:r>
            <a:r>
              <a:rPr lang="ru-RU" sz="2400" b="1" dirty="0" smtClean="0">
                <a:solidFill>
                  <a:srgbClr val="1F497D"/>
                </a:solidFill>
                <a:latin typeface="Avenir Next Cyr" panose="020B0503020202020204" pitchFamily="34" charset="-52"/>
              </a:rPr>
              <a:t> министров </a:t>
            </a:r>
            <a:endParaRPr lang="ru-RU" sz="2400" b="1" dirty="0">
              <a:solidFill>
                <a:srgbClr val="1F497D"/>
              </a:solidFill>
              <a:latin typeface="Avenir Next Cyr" panose="020B05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25248770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2719" y="705765"/>
            <a:ext cx="11846560" cy="44935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Народный комиссар финансов Татарской ССР Гордеев Александр Степанович 1920 – 1924 гг.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Народный комиссар финансов ТССР Бурнашев Ибрагим </a:t>
            </a:r>
            <a:r>
              <a:rPr lang="ru-RU" sz="1600" dirty="0" err="1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Рафисулович</a:t>
            </a: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1924г. </a:t>
            </a:r>
            <a:r>
              <a:rPr lang="ru-RU" sz="1600" dirty="0" smtClean="0">
                <a:solidFill>
                  <a:srgbClr val="FF0000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(репрессирован)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Народный комиссар финансов Татарской ССР </a:t>
            </a:r>
            <a:r>
              <a:rPr lang="ru-RU" sz="1600" dirty="0" err="1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Недачин</a:t>
            </a: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Александр Васильевич 1925 – 1926 гг.  </a:t>
            </a:r>
            <a:r>
              <a:rPr lang="ru-RU" sz="1600" dirty="0" smtClean="0">
                <a:solidFill>
                  <a:srgbClr val="FF0000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(репрессирован)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Народный комиссар финансов Татарской ССР </a:t>
            </a:r>
            <a:r>
              <a:rPr lang="ru-RU" sz="1600" dirty="0" err="1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Кочкарин</a:t>
            </a: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Николай Данилович 1926 – 1929 г. </a:t>
            </a:r>
            <a:r>
              <a:rPr lang="ru-RU" sz="1600" dirty="0" smtClean="0">
                <a:solidFill>
                  <a:srgbClr val="FF0000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(репрессирован)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Народный комиссар финансов Татарской ССР Терский Андрей Алексеевич 1929 – 1930 гг. </a:t>
            </a:r>
            <a:r>
              <a:rPr lang="ru-RU" sz="1600" dirty="0" smtClean="0">
                <a:solidFill>
                  <a:srgbClr val="FF0000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(репрессирован)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Народный комиссар финансов Татарской АССР Тарпищев </a:t>
            </a:r>
            <a:r>
              <a:rPr lang="ru-RU" sz="1600" dirty="0" err="1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Хусаин</a:t>
            </a: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Ганеевич</a:t>
            </a: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15.01.1930 – 28.07.1930 г. </a:t>
            </a:r>
            <a:r>
              <a:rPr lang="ru-RU" sz="1600" dirty="0" smtClean="0">
                <a:solidFill>
                  <a:srgbClr val="FF0000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(репрессирован)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Министр финансов Татарской АССР </a:t>
            </a:r>
            <a:r>
              <a:rPr lang="ru-RU" sz="1600" dirty="0" err="1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Магдеев</a:t>
            </a: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Каюм</a:t>
            </a: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Хайруллович</a:t>
            </a: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1931 – 1936 гг. </a:t>
            </a:r>
            <a:r>
              <a:rPr lang="ru-RU" sz="1600" dirty="0" smtClean="0">
                <a:solidFill>
                  <a:srgbClr val="FF0000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(репрессирован)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Министр финансов Татарской АССР </a:t>
            </a:r>
            <a:r>
              <a:rPr lang="ru-RU" sz="1600" dirty="0" err="1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Шарафеев</a:t>
            </a: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Саид </a:t>
            </a:r>
            <a:r>
              <a:rPr lang="ru-RU" sz="1600" dirty="0" err="1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Мингазович</a:t>
            </a: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1937 – 1942 гг., 1951 – 1957 гг.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Министр финансов Татарской АССР Хайруллин </a:t>
            </a:r>
            <a:r>
              <a:rPr lang="ru-RU" sz="1600" dirty="0" err="1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Галим</a:t>
            </a: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Хайруллович</a:t>
            </a: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1942 – 1943 гг.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Министр финансов Татарской АССР Азизов </a:t>
            </a:r>
            <a:r>
              <a:rPr lang="ru-RU" sz="1600" dirty="0" err="1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Миргарифан</a:t>
            </a: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Замалеевич</a:t>
            </a: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1943 – 1950 гг.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Министр финансов Татарской АССР </a:t>
            </a:r>
            <a:r>
              <a:rPr lang="ru-RU" sz="1600" dirty="0" err="1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Аюпов</a:t>
            </a: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Хамит </a:t>
            </a:r>
            <a:r>
              <a:rPr lang="ru-RU" sz="1600" dirty="0" err="1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Аюпович</a:t>
            </a:r>
            <a:r>
              <a:rPr lang="ru-RU" sz="1600" dirty="0" smtClean="0">
                <a:solidFill>
                  <a:prstClr val="black"/>
                </a:solidFill>
                <a:latin typeface="Avenir Next Cyr" panose="020B0503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1950 – 1951 гг., 1957 – 1969 гг.</a:t>
            </a:r>
            <a:endParaRPr lang="ru-RU" sz="1600" dirty="0">
              <a:solidFill>
                <a:prstClr val="black"/>
              </a:solidFill>
              <a:latin typeface="Avenir Next Cyr" panose="020B0503020202020204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Народные комиссары и Министры финансов ТАССР </a:t>
            </a:r>
            <a:br>
              <a:rPr lang="ru-RU" sz="2000" dirty="0" smtClean="0">
                <a:solidFill>
                  <a:prstClr val="black"/>
                </a:solidFill>
                <a:latin typeface="Avenir Next Cyr Heavy" panose="020B0903020202020204" pitchFamily="34" charset="-52"/>
              </a:rPr>
            </a:br>
            <a:r>
              <a:rPr lang="ru-RU" sz="2000" dirty="0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в период с 1920 года по 1953 годы</a:t>
            </a:r>
            <a:endParaRPr lang="ru-RU" sz="6000" dirty="0">
              <a:solidFill>
                <a:prstClr val="black"/>
              </a:solidFill>
              <a:latin typeface="Avenir Next Cyr Heavy" panose="020B0903020202020204" pitchFamily="34" charset="-52"/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172719" y="5290323"/>
            <a:ext cx="11846560" cy="408623"/>
          </a:xfrm>
          <a:prstGeom prst="flowChartAlternateProcess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79646"/>
                </a:solidFill>
                <a:latin typeface="Avenir Next Cyr" panose="020B0503020202020204" pitchFamily="34" charset="-52"/>
              </a:rPr>
              <a:t>Средний срок работы в должности министра составлял 3 года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2719" y="5789950"/>
            <a:ext cx="11846560" cy="40862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F497D"/>
                </a:solidFill>
                <a:latin typeface="Avenir Next Cyr" panose="020B0503020202020204" pitchFamily="34" charset="-52"/>
              </a:rPr>
              <a:t>Средний возраст вступившего в должность </a:t>
            </a:r>
            <a:r>
              <a:rPr lang="ru-RU" b="1" dirty="0" smtClean="0">
                <a:solidFill>
                  <a:srgbClr val="1F497D"/>
                </a:solidFill>
                <a:latin typeface="Avenir Next Cyr" panose="020B0503020202020204" pitchFamily="34" charset="-52"/>
              </a:rPr>
              <a:t>министра </a:t>
            </a:r>
            <a:r>
              <a:rPr lang="ru-RU" b="1" dirty="0">
                <a:solidFill>
                  <a:srgbClr val="1F497D"/>
                </a:solidFill>
                <a:latin typeface="Avenir Next Cyr" panose="020B0503020202020204" pitchFamily="34" charset="-52"/>
              </a:rPr>
              <a:t>-  35 лет</a:t>
            </a:r>
          </a:p>
        </p:txBody>
      </p:sp>
    </p:spTree>
    <p:extLst>
      <p:ext uri="{BB962C8B-B14F-4D97-AF65-F5344CB8AC3E}">
        <p14:creationId xmlns:p14="http://schemas.microsoft.com/office/powerpoint/2010/main" val="911407660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2719" y="891888"/>
            <a:ext cx="11846560" cy="30008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prstClr val="black"/>
                </a:solidFill>
                <a:latin typeface="Avenir Next Cyr" panose="020B0503020202020204"/>
              </a:rPr>
              <a:t>Министр финансов Татарской АССР </a:t>
            </a:r>
            <a:r>
              <a:rPr lang="ru-RU" dirty="0" err="1">
                <a:solidFill>
                  <a:prstClr val="black"/>
                </a:solidFill>
                <a:latin typeface="Avenir Next Cyr" panose="020B0503020202020204"/>
              </a:rPr>
              <a:t>Мустаев</a:t>
            </a:r>
            <a:r>
              <a:rPr lang="ru-RU" dirty="0">
                <a:solidFill>
                  <a:prstClr val="black"/>
                </a:solidFill>
                <a:latin typeface="Avenir Next Cyr" panose="020B0503020202020204"/>
              </a:rPr>
              <a:t> Шамиль </a:t>
            </a:r>
            <a:r>
              <a:rPr lang="ru-RU" dirty="0" err="1">
                <a:solidFill>
                  <a:prstClr val="black"/>
                </a:solidFill>
                <a:latin typeface="Avenir Next Cyr" panose="020B0503020202020204"/>
              </a:rPr>
              <a:t>Асгатович</a:t>
            </a:r>
            <a:r>
              <a:rPr lang="ru-RU" dirty="0">
                <a:solidFill>
                  <a:prstClr val="black"/>
                </a:solidFill>
                <a:latin typeface="Avenir Next Cyr" panose="020B0503020202020204"/>
              </a:rPr>
              <a:t> 1969 – 1984 гг.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prstClr val="black"/>
                </a:solidFill>
                <a:latin typeface="Avenir Next Cyr" panose="020B0503020202020204"/>
              </a:rPr>
              <a:t>Министр </a:t>
            </a:r>
            <a:r>
              <a:rPr lang="ru-RU" dirty="0">
                <a:solidFill>
                  <a:prstClr val="black"/>
                </a:solidFill>
                <a:latin typeface="Avenir Next Cyr" panose="020B0503020202020204"/>
              </a:rPr>
              <a:t>финансов Татарской АССР Хабибуллин Хайдар </a:t>
            </a:r>
            <a:r>
              <a:rPr lang="ru-RU" dirty="0" err="1">
                <a:solidFill>
                  <a:prstClr val="black"/>
                </a:solidFill>
                <a:latin typeface="Avenir Next Cyr" panose="020B0503020202020204"/>
              </a:rPr>
              <a:t>Сафович</a:t>
            </a:r>
            <a:r>
              <a:rPr lang="ru-RU" dirty="0">
                <a:solidFill>
                  <a:prstClr val="black"/>
                </a:solidFill>
                <a:latin typeface="Avenir Next Cyr" panose="020B0503020202020204"/>
              </a:rPr>
              <a:t> 1984 – 1988 гг.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prstClr val="black"/>
                </a:solidFill>
                <a:latin typeface="Avenir Next Cyr" panose="020B0503020202020204"/>
              </a:rPr>
              <a:t>Министр финансов Татарской АССР </a:t>
            </a:r>
            <a:r>
              <a:rPr lang="ru-RU" dirty="0" err="1">
                <a:solidFill>
                  <a:prstClr val="black"/>
                </a:solidFill>
                <a:latin typeface="Avenir Next Cyr" panose="020B0503020202020204"/>
              </a:rPr>
              <a:t>Мингазов</a:t>
            </a:r>
            <a:r>
              <a:rPr lang="ru-RU" dirty="0">
                <a:solidFill>
                  <a:prstClr val="black"/>
                </a:solidFill>
                <a:latin typeface="Avenir Next Cyr" panose="020B0503020202020204"/>
              </a:rPr>
              <a:t> Рафаэль </a:t>
            </a:r>
            <a:r>
              <a:rPr lang="ru-RU" dirty="0" err="1">
                <a:solidFill>
                  <a:prstClr val="black"/>
                </a:solidFill>
                <a:latin typeface="Avenir Next Cyr" panose="020B0503020202020204"/>
              </a:rPr>
              <a:t>Галяутдинович</a:t>
            </a:r>
            <a:r>
              <a:rPr lang="ru-RU" dirty="0">
                <a:solidFill>
                  <a:prstClr val="black"/>
                </a:solidFill>
                <a:latin typeface="Avenir Next Cyr" panose="020B0503020202020204"/>
              </a:rPr>
              <a:t> 1988 – 1990 гг. </a:t>
            </a:r>
            <a:endParaRPr lang="ru-RU" dirty="0" smtClean="0">
              <a:solidFill>
                <a:prstClr val="black"/>
              </a:solidFill>
              <a:latin typeface="Avenir Next Cyr" panose="020B0503020202020204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prstClr val="black"/>
                </a:solidFill>
                <a:latin typeface="Avenir Next Cyr" panose="020B0503020202020204"/>
              </a:rPr>
              <a:t>Министр </a:t>
            </a:r>
            <a:r>
              <a:rPr lang="ru-RU" dirty="0">
                <a:solidFill>
                  <a:prstClr val="black"/>
                </a:solidFill>
                <a:latin typeface="Avenir Next Cyr" panose="020B0503020202020204"/>
              </a:rPr>
              <a:t>финансов Республики Татарстан </a:t>
            </a:r>
            <a:r>
              <a:rPr lang="ru-RU" dirty="0" err="1">
                <a:solidFill>
                  <a:prstClr val="black"/>
                </a:solidFill>
                <a:latin typeface="Avenir Next Cyr" panose="020B0503020202020204"/>
              </a:rPr>
              <a:t>Нагуманов</a:t>
            </a:r>
            <a:r>
              <a:rPr lang="ru-RU" dirty="0">
                <a:solidFill>
                  <a:prstClr val="black"/>
                </a:solidFill>
                <a:latin typeface="Avenir Next Cyr" panose="020B0503020202020204"/>
              </a:rPr>
              <a:t> Дмитрий </a:t>
            </a:r>
            <a:r>
              <a:rPr lang="ru-RU" dirty="0" err="1">
                <a:solidFill>
                  <a:prstClr val="black"/>
                </a:solidFill>
                <a:latin typeface="Avenir Next Cyr" panose="020B0503020202020204"/>
              </a:rPr>
              <a:t>Нагуманович</a:t>
            </a:r>
            <a:r>
              <a:rPr lang="ru-RU" dirty="0">
                <a:solidFill>
                  <a:prstClr val="black"/>
                </a:solidFill>
                <a:latin typeface="Avenir Next Cyr" panose="020B0503020202020204"/>
              </a:rPr>
              <a:t> 1990 – 1996 гг</a:t>
            </a:r>
            <a:r>
              <a:rPr lang="ru-RU" dirty="0" smtClean="0">
                <a:solidFill>
                  <a:prstClr val="black"/>
                </a:solidFill>
                <a:latin typeface="Avenir Next Cyr" panose="020B0503020202020204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prstClr val="black"/>
                </a:solidFill>
                <a:latin typeface="Avenir Next Cyr" panose="020B0503020202020204"/>
              </a:rPr>
              <a:t>Министр </a:t>
            </a:r>
            <a:r>
              <a:rPr lang="ru-RU" dirty="0">
                <a:solidFill>
                  <a:prstClr val="black"/>
                </a:solidFill>
                <a:latin typeface="Avenir Next Cyr" panose="020B0503020202020204"/>
              </a:rPr>
              <a:t>финансов Республики Татарстан </a:t>
            </a:r>
            <a:r>
              <a:rPr lang="ru-RU" dirty="0" err="1">
                <a:solidFill>
                  <a:prstClr val="black"/>
                </a:solidFill>
                <a:latin typeface="Avenir Next Cyr" panose="020B0503020202020204"/>
              </a:rPr>
              <a:t>Минниханов</a:t>
            </a:r>
            <a:r>
              <a:rPr lang="ru-RU" dirty="0">
                <a:solidFill>
                  <a:prstClr val="black"/>
                </a:solidFill>
                <a:latin typeface="Avenir Next Cyr" panose="020B0503020202020204"/>
              </a:rPr>
              <a:t> Рустам </a:t>
            </a:r>
            <a:r>
              <a:rPr lang="ru-RU" dirty="0" err="1">
                <a:solidFill>
                  <a:prstClr val="black"/>
                </a:solidFill>
                <a:latin typeface="Avenir Next Cyr" panose="020B0503020202020204"/>
              </a:rPr>
              <a:t>Нургалиевич</a:t>
            </a:r>
            <a:r>
              <a:rPr lang="ru-RU" dirty="0">
                <a:solidFill>
                  <a:prstClr val="black"/>
                </a:solidFill>
                <a:latin typeface="Avenir Next Cyr" panose="020B0503020202020204"/>
              </a:rPr>
              <a:t> 1996 – 1998 гг. </a:t>
            </a:r>
            <a:endParaRPr lang="ru-RU" dirty="0" smtClean="0">
              <a:solidFill>
                <a:prstClr val="black"/>
              </a:solidFill>
              <a:latin typeface="Avenir Next Cyr" panose="020B0503020202020204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prstClr val="black"/>
                </a:solidFill>
                <a:latin typeface="Avenir Next Cyr" panose="020B0503020202020204"/>
              </a:rPr>
              <a:t>Министр </a:t>
            </a:r>
            <a:r>
              <a:rPr lang="ru-RU" dirty="0">
                <a:solidFill>
                  <a:prstClr val="black"/>
                </a:solidFill>
                <a:latin typeface="Avenir Next Cyr" panose="020B0503020202020204"/>
              </a:rPr>
              <a:t>финансов Республики Татарстан Мусин Роберт </a:t>
            </a:r>
            <a:r>
              <a:rPr lang="ru-RU" dirty="0" err="1">
                <a:solidFill>
                  <a:prstClr val="black"/>
                </a:solidFill>
                <a:latin typeface="Avenir Next Cyr" panose="020B0503020202020204"/>
              </a:rPr>
              <a:t>Ренатович</a:t>
            </a:r>
            <a:r>
              <a:rPr lang="ru-RU" dirty="0">
                <a:solidFill>
                  <a:prstClr val="black"/>
                </a:solidFill>
                <a:latin typeface="Avenir Next Cyr" panose="020B0503020202020204"/>
              </a:rPr>
              <a:t> 1998 – 2002 гг. </a:t>
            </a:r>
            <a:endParaRPr lang="ru-RU" dirty="0" smtClean="0">
              <a:solidFill>
                <a:prstClr val="black"/>
              </a:solidFill>
              <a:latin typeface="Avenir Next Cyr" panose="020B0503020202020204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solidFill>
                  <a:prstClr val="black"/>
                </a:solidFill>
                <a:latin typeface="Avenir Next Cyr" panose="020B0503020202020204"/>
              </a:rPr>
              <a:t>Министр </a:t>
            </a:r>
            <a:r>
              <a:rPr lang="ru-RU" dirty="0">
                <a:solidFill>
                  <a:prstClr val="black"/>
                </a:solidFill>
                <a:latin typeface="Avenir Next Cyr" panose="020B0503020202020204"/>
              </a:rPr>
              <a:t>финансов Республики Татарстан </a:t>
            </a:r>
            <a:r>
              <a:rPr lang="ru-RU" dirty="0" err="1">
                <a:solidFill>
                  <a:prstClr val="black"/>
                </a:solidFill>
                <a:latin typeface="Avenir Next Cyr" panose="020B0503020202020204"/>
              </a:rPr>
              <a:t>Гайзатуллин</a:t>
            </a:r>
            <a:r>
              <a:rPr lang="ru-RU" dirty="0">
                <a:solidFill>
                  <a:prstClr val="black"/>
                </a:solidFill>
                <a:latin typeface="Avenir Next Cyr" panose="020B0503020202020204"/>
              </a:rPr>
              <a:t> Радик Рауфович. </a:t>
            </a:r>
            <a:r>
              <a:rPr lang="ru-RU" dirty="0" smtClean="0">
                <a:solidFill>
                  <a:prstClr val="black"/>
                </a:solidFill>
                <a:latin typeface="Avenir Next Cyr" panose="020B0503020202020204"/>
              </a:rPr>
              <a:t>С 2002 г</a:t>
            </a:r>
            <a:r>
              <a:rPr lang="ru-RU" dirty="0">
                <a:solidFill>
                  <a:prstClr val="black"/>
                </a:solidFill>
                <a:latin typeface="Avenir Next Cyr" panose="020B0503020202020204"/>
              </a:rPr>
              <a:t>. </a:t>
            </a:r>
            <a:r>
              <a:rPr lang="en-US" dirty="0" smtClean="0">
                <a:solidFill>
                  <a:prstClr val="black"/>
                </a:solidFill>
                <a:latin typeface="Avenir Next Cyr" panose="020B0503020202020204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venir Next Cyr" panose="020B0503020202020204"/>
              </a:rPr>
              <a:t>по настоящее время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Министры финансов ТАССР в период </a:t>
            </a:r>
            <a:br>
              <a:rPr lang="ru-RU" sz="2000" dirty="0" smtClean="0">
                <a:solidFill>
                  <a:prstClr val="black"/>
                </a:solidFill>
                <a:latin typeface="Avenir Next Cyr Heavy" panose="020B0903020202020204" pitchFamily="34" charset="-52"/>
              </a:rPr>
            </a:br>
            <a:r>
              <a:rPr lang="ru-RU" sz="2000" dirty="0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с 1954 года по 20</a:t>
            </a:r>
            <a:r>
              <a:rPr lang="en-US" sz="2000" dirty="0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20</a:t>
            </a:r>
            <a:r>
              <a:rPr lang="ru-RU" sz="2000" dirty="0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 годы</a:t>
            </a:r>
            <a:endParaRPr lang="ru-RU" sz="6000" dirty="0">
              <a:solidFill>
                <a:prstClr val="black"/>
              </a:solidFill>
              <a:latin typeface="Avenir Next Cyr Heavy" panose="020B0903020202020204" pitchFamily="34" charset="-52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172719" y="4076711"/>
            <a:ext cx="11846560" cy="408623"/>
          </a:xfrm>
          <a:prstGeom prst="flowChartAlternateProcess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79646"/>
                </a:solidFill>
                <a:latin typeface="Avenir Next Cyr" panose="020B0503020202020204" pitchFamily="34" charset="-52"/>
              </a:rPr>
              <a:t>Средний срок работы в должности министра составлял </a:t>
            </a:r>
            <a:r>
              <a:rPr lang="ru-RU" b="1" dirty="0" smtClean="0">
                <a:solidFill>
                  <a:srgbClr val="F79646"/>
                </a:solidFill>
                <a:latin typeface="Avenir Next Cyr" panose="020B0503020202020204" pitchFamily="34" charset="-52"/>
              </a:rPr>
              <a:t>10 лет</a:t>
            </a:r>
            <a:endParaRPr lang="ru-RU" b="1" dirty="0">
              <a:solidFill>
                <a:srgbClr val="F79646"/>
              </a:solidFill>
              <a:latin typeface="Avenir Next Cyr" panose="020B0503020202020204" pitchFamily="34" charset="-52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2719" y="4669336"/>
            <a:ext cx="11846560" cy="40862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F497D"/>
                </a:solidFill>
                <a:latin typeface="Avenir Next Cyr" panose="020B0503020202020204" pitchFamily="34" charset="-52"/>
              </a:rPr>
              <a:t>Средний возраст вступившего в должность </a:t>
            </a:r>
            <a:r>
              <a:rPr lang="ru-RU" b="1" dirty="0" smtClean="0">
                <a:solidFill>
                  <a:srgbClr val="1F497D"/>
                </a:solidFill>
                <a:latin typeface="Avenir Next Cyr" panose="020B0503020202020204" pitchFamily="34" charset="-52"/>
              </a:rPr>
              <a:t>министра </a:t>
            </a:r>
            <a:r>
              <a:rPr lang="ru-RU" b="1" dirty="0">
                <a:solidFill>
                  <a:srgbClr val="1F497D"/>
                </a:solidFill>
                <a:latin typeface="Avenir Next Cyr" panose="020B0503020202020204" pitchFamily="34" charset="-52"/>
              </a:rPr>
              <a:t>-  </a:t>
            </a:r>
            <a:r>
              <a:rPr lang="ru-RU" b="1" dirty="0" smtClean="0">
                <a:solidFill>
                  <a:srgbClr val="1F497D"/>
                </a:solidFill>
                <a:latin typeface="Avenir Next Cyr" panose="020B0503020202020204" pitchFamily="34" charset="-52"/>
              </a:rPr>
              <a:t>38 </a:t>
            </a:r>
            <a:r>
              <a:rPr lang="ru-RU" b="1" dirty="0">
                <a:solidFill>
                  <a:srgbClr val="1F497D"/>
                </a:solidFill>
                <a:latin typeface="Avenir Next Cyr" panose="020B0503020202020204" pitchFamily="34" charset="-52"/>
              </a:rPr>
              <a:t>лет</a:t>
            </a:r>
          </a:p>
        </p:txBody>
      </p:sp>
    </p:spTree>
    <p:extLst>
      <p:ext uri="{BB962C8B-B14F-4D97-AF65-F5344CB8AC3E}">
        <p14:creationId xmlns:p14="http://schemas.microsoft.com/office/powerpoint/2010/main" val="116885934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199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err="1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Наркомфины</a:t>
            </a:r>
            <a:r>
              <a:rPr lang="ru-RU" sz="2000" dirty="0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 и Министры финансов, выдвинутые на вышестоящие должности</a:t>
            </a:r>
            <a:endParaRPr lang="ru-RU" sz="6000" dirty="0">
              <a:solidFill>
                <a:prstClr val="black"/>
              </a:solidFill>
              <a:latin typeface="Avenir Next Cyr Heavy" panose="020B0903020202020204" pitchFamily="34" charset="-52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06969" y="400110"/>
          <a:ext cx="11578060" cy="5724244"/>
        </p:xfrm>
        <a:graphic>
          <a:graphicData uri="http://schemas.openxmlformats.org/drawingml/2006/table">
            <a:tbl>
              <a:tblPr firstRow="1" firstCol="1" bandRow="1">
                <a:tableStyleId>{EB9631B5-78F2-41C9-869B-9F39066F8104}</a:tableStyleId>
              </a:tblPr>
              <a:tblGrid>
                <a:gridCol w="44719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461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599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92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venir Next Cyr" panose="020B0503020202020204" pitchFamily="34" charset="-52"/>
                        </a:rPr>
                        <a:t>  Должность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venir Next Cyr" panose="020B0503020202020204" pitchFamily="34" charset="-52"/>
                        </a:rPr>
                        <a:t>Ф.И.О</a:t>
                      </a:r>
                      <a:r>
                        <a:rPr lang="ru-RU" sz="2000" dirty="0" smtClean="0">
                          <a:effectLst/>
                          <a:latin typeface="Avenir Next Cyr" panose="020B0503020202020204" pitchFamily="34" charset="-52"/>
                        </a:rPr>
                        <a:t>.                  </a:t>
                      </a:r>
                      <a:endParaRPr lang="ru-RU" sz="2000" dirty="0">
                        <a:effectLst/>
                        <a:latin typeface="Avenir Next Cyr" panose="020B0503020202020204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venir Next Cyr" panose="020B0503020202020204" pitchFamily="34" charset="-52"/>
                        </a:rPr>
                        <a:t>Годы работы в финансовом </a:t>
                      </a:r>
                      <a:r>
                        <a:rPr lang="ru-RU" sz="2000" dirty="0" smtClean="0">
                          <a:effectLst/>
                          <a:latin typeface="Avenir Next Cyr" panose="020B0503020202020204" pitchFamily="34" charset="-52"/>
                        </a:rPr>
                        <a:t>органе</a:t>
                      </a:r>
                      <a:endParaRPr lang="ru-RU" sz="2000" dirty="0">
                        <a:effectLst/>
                        <a:latin typeface="Avenir Next Cyr" panose="020B0503020202020204" pitchFamily="34" charset="-52"/>
                      </a:endParaRPr>
                    </a:p>
                  </a:txBody>
                  <a:tcPr marL="34749" marR="3474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venir Next Cyr" panose="020B0503020202020204" pitchFamily="34" charset="-52"/>
                        </a:rPr>
                        <a:t>Вышестоящая должность</a:t>
                      </a:r>
                      <a:endParaRPr lang="ru-RU" sz="2000" dirty="0">
                        <a:effectLst/>
                        <a:latin typeface="Avenir Next Cyr" panose="020B0503020202020204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81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</a:rPr>
                        <a:t>Гордеев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Avenir Next Cyr" panose="020B0503020202020204" pitchFamily="34" charset="-52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</a:rPr>
                        <a:t>Александр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</a:rPr>
                        <a:t>Степанович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Avenir Next Cyr" panose="020B0503020202020204" pitchFamily="34" charset="-52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venir Next Cyr" panose="020B0503020202020204" pitchFamily="34" charset="-52"/>
                        </a:rPr>
                        <a:t>1920 </a:t>
                      </a:r>
                      <a:r>
                        <a:rPr lang="ru-RU" sz="1800" dirty="0">
                          <a:effectLst/>
                          <a:latin typeface="Avenir Next Cyr" panose="020B0503020202020204" pitchFamily="34" charset="-52"/>
                        </a:rPr>
                        <a:t>– 1925 гг.</a:t>
                      </a:r>
                      <a:endParaRPr lang="ru-RU" sz="1800" dirty="0">
                        <a:effectLst/>
                        <a:latin typeface="Avenir Next Cyr" panose="020B0503020202020204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venir Next Cyr" panose="020B0503020202020204" pitchFamily="34" charset="-52"/>
                        </a:rPr>
                        <a:t>Начальник Управления </a:t>
                      </a:r>
                      <a:r>
                        <a:rPr lang="ru-RU" sz="1600" dirty="0" err="1">
                          <a:effectLst/>
                          <a:latin typeface="Avenir Next Cyr" panose="020B0503020202020204" pitchFamily="34" charset="-52"/>
                        </a:rPr>
                        <a:t>Наркомфина</a:t>
                      </a:r>
                      <a:r>
                        <a:rPr lang="ru-RU" sz="1600" dirty="0">
                          <a:effectLst/>
                          <a:latin typeface="Avenir Next Cyr" panose="020B0503020202020204" pitchFamily="34" charset="-52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Avenir Next Cyr" panose="020B0503020202020204" pitchFamily="34" charset="-52"/>
                        </a:rPr>
                        <a:t>РСФСР</a:t>
                      </a:r>
                      <a:endParaRPr lang="ru-RU" sz="1600" dirty="0">
                        <a:effectLst/>
                        <a:latin typeface="Avenir Next Cyr" panose="020B0503020202020204" pitchFamily="34" charset="-52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4814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  <a:ea typeface="+mn-ea"/>
                          <a:cs typeface="+mn-cs"/>
                        </a:rPr>
                        <a:t>Недачин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  <a:ea typeface="+mn-ea"/>
                          <a:cs typeface="+mn-cs"/>
                        </a:rPr>
                        <a:t> 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Avenir Next Cyr" panose="020B0503020202020204" pitchFamily="34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  <a:ea typeface="+mn-ea"/>
                          <a:cs typeface="+mn-cs"/>
                        </a:rPr>
                        <a:t>Александр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  <a:ea typeface="+mn-ea"/>
                          <a:cs typeface="+mn-cs"/>
                        </a:rPr>
                        <a:t>Васильевич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Avenir Next Cyr" panose="020B0503020202020204" pitchFamily="34" charset="-52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venir Next Cyr" panose="020B0503020202020204" pitchFamily="34" charset="-52"/>
                        </a:rPr>
                        <a:t>1925 </a:t>
                      </a:r>
                      <a:r>
                        <a:rPr lang="ru-RU" sz="1800" dirty="0">
                          <a:effectLst/>
                          <a:latin typeface="Avenir Next Cyr" panose="020B0503020202020204" pitchFamily="34" charset="-52"/>
                        </a:rPr>
                        <a:t>– 1926 гг.</a:t>
                      </a:r>
                      <a:endParaRPr lang="ru-RU" sz="1800" dirty="0">
                        <a:effectLst/>
                        <a:latin typeface="Avenir Next Cyr" panose="020B0503020202020204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venir Next Cyr" panose="020B0503020202020204" pitchFamily="34" charset="-52"/>
                        </a:rPr>
                        <a:t>Начальник Управления </a:t>
                      </a:r>
                      <a:r>
                        <a:rPr lang="ru-RU" sz="1600" dirty="0" err="1">
                          <a:effectLst/>
                          <a:latin typeface="Avenir Next Cyr" panose="020B0503020202020204" pitchFamily="34" charset="-52"/>
                        </a:rPr>
                        <a:t>Наркомзема</a:t>
                      </a:r>
                      <a:r>
                        <a:rPr lang="ru-RU" sz="1600" dirty="0">
                          <a:effectLst/>
                          <a:latin typeface="Avenir Next Cyr" panose="020B0503020202020204" pitchFamily="34" charset="-52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Avenir Next Cyr" panose="020B0503020202020204" pitchFamily="34" charset="-52"/>
                        </a:rPr>
                        <a:t>СССР</a:t>
                      </a:r>
                      <a:endParaRPr lang="ru-RU" sz="1600" dirty="0">
                        <a:effectLst/>
                        <a:latin typeface="Avenir Next Cyr" panose="020B0503020202020204" pitchFamily="34" charset="-52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9165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  <a:ea typeface="+mn-ea"/>
                          <a:cs typeface="+mn-cs"/>
                        </a:rPr>
                        <a:t>Шарафеев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  <a:ea typeface="+mn-ea"/>
                          <a:cs typeface="+mn-cs"/>
                        </a:rPr>
                        <a:t> 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Avenir Next Cyr" panose="020B0503020202020204" pitchFamily="34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  <a:ea typeface="+mn-ea"/>
                          <a:cs typeface="+mn-cs"/>
                        </a:rPr>
                        <a:t>Саид </a:t>
                      </a:r>
                      <a:r>
                        <a:rPr lang="ru-RU" sz="2000" b="1" kern="1200" dirty="0" err="1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  <a:ea typeface="+mn-ea"/>
                          <a:cs typeface="+mn-cs"/>
                        </a:rPr>
                        <a:t>Мингазович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Avenir Next Cyr" panose="020B0503020202020204" pitchFamily="34" charset="-52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venir Next Cyr" panose="020B0503020202020204" pitchFamily="34" charset="-52"/>
                        </a:rPr>
                        <a:t>1937 </a:t>
                      </a:r>
                      <a:r>
                        <a:rPr lang="ru-RU" sz="1800" dirty="0">
                          <a:effectLst/>
                          <a:latin typeface="Avenir Next Cyr" panose="020B0503020202020204" pitchFamily="34" charset="-52"/>
                        </a:rPr>
                        <a:t>– 1942 гг.,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venir Next Cyr" panose="020B0503020202020204" pitchFamily="34" charset="-52"/>
                        </a:rPr>
                        <a:t>1951 – 1957 гг.</a:t>
                      </a:r>
                      <a:endParaRPr lang="ru-RU" sz="1800" dirty="0">
                        <a:effectLst/>
                        <a:latin typeface="Avenir Next Cyr" panose="020B0503020202020204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venir Next Cyr" panose="020B0503020202020204" pitchFamily="34" charset="-52"/>
                        </a:rPr>
                        <a:t>Председатель Совета Народных Комиссаров Татарской АССР, Председатель Совета Министров Татарской АССР</a:t>
                      </a:r>
                      <a:endParaRPr lang="ru-RU" sz="1600" dirty="0">
                        <a:effectLst/>
                        <a:latin typeface="Avenir Next Cyr" panose="020B0503020202020204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1444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  <a:ea typeface="+mn-ea"/>
                          <a:cs typeface="+mn-cs"/>
                        </a:rPr>
                        <a:t>Азизов 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Avenir Next Cyr" panose="020B0503020202020204" pitchFamily="34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err="1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  <a:ea typeface="+mn-ea"/>
                          <a:cs typeface="+mn-cs"/>
                        </a:rPr>
                        <a:t>Миргарифан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  <a:ea typeface="+mn-ea"/>
                          <a:cs typeface="+mn-cs"/>
                        </a:rPr>
                        <a:t>Замалеевич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Avenir Next Cyr" panose="020B0503020202020204" pitchFamily="34" charset="-52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venir Next Cyr" panose="020B0503020202020204" pitchFamily="34" charset="-52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Avenir Next Cyr" panose="020B0503020202020204" pitchFamily="34" charset="-52"/>
                        </a:rPr>
                        <a:t>1943 </a:t>
                      </a:r>
                      <a:r>
                        <a:rPr lang="ru-RU" sz="1800" dirty="0">
                          <a:effectLst/>
                          <a:latin typeface="Avenir Next Cyr" panose="020B0503020202020204" pitchFamily="34" charset="-52"/>
                        </a:rPr>
                        <a:t>– 1950 гг.</a:t>
                      </a:r>
                      <a:endParaRPr lang="ru-RU" sz="1800" dirty="0">
                        <a:effectLst/>
                        <a:latin typeface="Avenir Next Cyr" panose="020B0503020202020204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venir Next Cyr" panose="020B0503020202020204" pitchFamily="34" charset="-52"/>
                        </a:rPr>
                        <a:t>Председатель Совета Министров Татарской </a:t>
                      </a:r>
                      <a:r>
                        <a:rPr lang="ru-RU" sz="1600" dirty="0" smtClean="0">
                          <a:effectLst/>
                          <a:latin typeface="Avenir Next Cyr" panose="020B0503020202020204" pitchFamily="34" charset="-52"/>
                        </a:rPr>
                        <a:t>АССР</a:t>
                      </a:r>
                      <a:endParaRPr lang="ru-RU" sz="1600" dirty="0">
                        <a:effectLst/>
                        <a:latin typeface="Avenir Next Cyr" panose="020B0503020202020204" pitchFamily="34" charset="-52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1444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  <a:ea typeface="+mn-ea"/>
                          <a:cs typeface="+mn-cs"/>
                        </a:rPr>
                        <a:t>Мустаев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  <a:ea typeface="+mn-ea"/>
                          <a:cs typeface="+mn-cs"/>
                        </a:rPr>
                        <a:t> 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Avenir Next Cyr" panose="020B0503020202020204" pitchFamily="34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  <a:ea typeface="+mn-ea"/>
                          <a:cs typeface="+mn-cs"/>
                        </a:rPr>
                        <a:t>Шамиль </a:t>
                      </a:r>
                      <a:r>
                        <a:rPr lang="ru-RU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  <a:ea typeface="+mn-ea"/>
                          <a:cs typeface="+mn-cs"/>
                        </a:rPr>
                        <a:t>Асгатович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Avenir Next Cyr" panose="020B0503020202020204" pitchFamily="34" charset="-52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venir Next Cyr" panose="020B0503020202020204" pitchFamily="34" charset="-52"/>
                        </a:rPr>
                        <a:t>1969 </a:t>
                      </a:r>
                      <a:r>
                        <a:rPr lang="ru-RU" sz="1800" dirty="0">
                          <a:effectLst/>
                          <a:latin typeface="Avenir Next Cyr" panose="020B0503020202020204" pitchFamily="34" charset="-52"/>
                        </a:rPr>
                        <a:t>– 1984 гг.</a:t>
                      </a:r>
                      <a:endParaRPr lang="ru-RU" sz="1800" dirty="0">
                        <a:effectLst/>
                        <a:latin typeface="Avenir Next Cyr" panose="020B0503020202020204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venir Next Cyr" panose="020B0503020202020204" pitchFamily="34" charset="-52"/>
                        </a:rPr>
                        <a:t>Председатель Президиума Верховного Совета Татарской </a:t>
                      </a:r>
                      <a:r>
                        <a:rPr lang="ru-RU" sz="1600" dirty="0" smtClean="0">
                          <a:effectLst/>
                          <a:latin typeface="Avenir Next Cyr" panose="020B0503020202020204" pitchFamily="34" charset="-52"/>
                        </a:rPr>
                        <a:t>АССР</a:t>
                      </a:r>
                      <a:endParaRPr lang="ru-RU" sz="1600" dirty="0">
                        <a:effectLst/>
                        <a:latin typeface="Avenir Next Cyr" panose="020B0503020202020204" pitchFamily="34" charset="-52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1444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err="1" smtClean="0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  <a:ea typeface="+mn-ea"/>
                          <a:cs typeface="+mn-cs"/>
                        </a:rPr>
                        <a:t>Минниханов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  <a:ea typeface="+mn-ea"/>
                          <a:cs typeface="+mn-cs"/>
                        </a:rPr>
                        <a:t> 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Avenir Next Cyr" panose="020B0503020202020204" pitchFamily="34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  <a:ea typeface="+mn-ea"/>
                          <a:cs typeface="+mn-cs"/>
                        </a:rPr>
                        <a:t>Рустам </a:t>
                      </a:r>
                      <a:r>
                        <a:rPr lang="ru-RU" sz="2000" b="1" kern="1200" dirty="0" err="1">
                          <a:solidFill>
                            <a:schemeClr val="tx1"/>
                          </a:solidFill>
                          <a:effectLst/>
                          <a:latin typeface="Avenir Next Cyr" panose="020B0503020202020204" pitchFamily="34" charset="-52"/>
                          <a:ea typeface="+mn-ea"/>
                          <a:cs typeface="+mn-cs"/>
                        </a:rPr>
                        <a:t>Нургалиевич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Avenir Next Cyr" panose="020B0503020202020204" pitchFamily="34" charset="-52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venir Next Cyr" panose="020B0503020202020204" pitchFamily="34" charset="-52"/>
                        </a:rPr>
                        <a:t>1996 </a:t>
                      </a:r>
                      <a:r>
                        <a:rPr lang="ru-RU" sz="1800" dirty="0">
                          <a:effectLst/>
                          <a:latin typeface="Avenir Next Cyr" panose="020B0503020202020204" pitchFamily="34" charset="-52"/>
                        </a:rPr>
                        <a:t>– 1998 гг.</a:t>
                      </a:r>
                      <a:endParaRPr lang="ru-RU" sz="1800" dirty="0">
                        <a:effectLst/>
                        <a:latin typeface="Avenir Next Cyr" panose="020B0503020202020204" pitchFamily="34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venir Next Cyr" panose="020B0503020202020204" pitchFamily="34" charset="-52"/>
                        </a:rPr>
                        <a:t>Премьер-министр Республики Татарстан, Президент Республики </a:t>
                      </a:r>
                      <a:r>
                        <a:rPr lang="ru-RU" sz="1600" dirty="0" smtClean="0">
                          <a:effectLst/>
                          <a:latin typeface="Avenir Next Cyr" panose="020B0503020202020204" pitchFamily="34" charset="-52"/>
                        </a:rPr>
                        <a:t>Татарстан</a:t>
                      </a:r>
                      <a:endParaRPr lang="ru-RU" sz="1600" dirty="0">
                        <a:effectLst/>
                        <a:latin typeface="Avenir Next Cyr" panose="020B0503020202020204" pitchFamily="34" charset="-52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002252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1999" cy="11233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900" dirty="0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С </a:t>
            </a:r>
            <a:r>
              <a:rPr lang="ru-RU" sz="1900" dirty="0">
                <a:solidFill>
                  <a:prstClr val="black"/>
                </a:solidFill>
                <a:latin typeface="Avenir Next Cyr Heavy" panose="020B0903020202020204" pitchFamily="34" charset="-52"/>
              </a:rPr>
              <a:t>1920 </a:t>
            </a:r>
            <a:r>
              <a:rPr lang="ru-RU" sz="1900" dirty="0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по </a:t>
            </a:r>
            <a:r>
              <a:rPr lang="ru-RU" sz="1900" dirty="0">
                <a:solidFill>
                  <a:prstClr val="black"/>
                </a:solidFill>
                <a:latin typeface="Avenir Next Cyr Heavy" panose="020B0903020202020204" pitchFamily="34" charset="-52"/>
              </a:rPr>
              <a:t>1997 </a:t>
            </a:r>
            <a:r>
              <a:rPr lang="ru-RU" sz="1900" dirty="0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год </a:t>
            </a:r>
            <a:r>
              <a:rPr lang="ru-RU" sz="1900" dirty="0">
                <a:solidFill>
                  <a:prstClr val="black"/>
                </a:solidFill>
                <a:latin typeface="Avenir Next Cyr Heavy" panose="020B0903020202020204" pitchFamily="34" charset="-52"/>
              </a:rPr>
              <a:t>Министерство </a:t>
            </a:r>
            <a:r>
              <a:rPr lang="ru-RU" sz="1900" dirty="0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финансов </a:t>
            </a:r>
            <a:r>
              <a:rPr lang="ru-RU" sz="1900" dirty="0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располагалось</a:t>
            </a:r>
            <a:endParaRPr lang="ru-RU" sz="1900" dirty="0" smtClean="0">
              <a:solidFill>
                <a:prstClr val="black"/>
              </a:solidFill>
              <a:latin typeface="Avenir Next Cyr Heavy" panose="020B0903020202020204" pitchFamily="34" charset="-52"/>
            </a:endParaRPr>
          </a:p>
          <a:p>
            <a:pPr algn="ctr"/>
            <a:r>
              <a:rPr lang="ru-RU" sz="1900" dirty="0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В бывшем здании Казанского купеческого банка по адресу: </a:t>
            </a:r>
            <a:r>
              <a:rPr lang="ru-RU" sz="1900" dirty="0" err="1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г.Казань</a:t>
            </a:r>
            <a:r>
              <a:rPr lang="ru-RU" sz="1900" dirty="0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, ул. </a:t>
            </a:r>
            <a:r>
              <a:rPr lang="ru-RU" sz="1900" dirty="0" err="1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М.Джалиля</a:t>
            </a:r>
            <a:r>
              <a:rPr lang="ru-RU" sz="1900" dirty="0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 3</a:t>
            </a:r>
          </a:p>
          <a:p>
            <a:pPr algn="ctr">
              <a:spcBef>
                <a:spcPts val="1200"/>
              </a:spcBef>
            </a:pPr>
            <a:r>
              <a:rPr lang="ru-RU" sz="1900" dirty="0" smtClean="0">
                <a:solidFill>
                  <a:srgbClr val="F5684A"/>
                </a:solidFill>
                <a:latin typeface="Avenir Next Cyr Heavy" panose="020B0903020202020204" pitchFamily="34" charset="-52"/>
              </a:rPr>
              <a:t>Год постройки - 1903. Стиль эклектика (</a:t>
            </a:r>
            <a:r>
              <a:rPr lang="ru-RU" sz="1900" dirty="0" err="1" smtClean="0">
                <a:solidFill>
                  <a:srgbClr val="F5684A"/>
                </a:solidFill>
                <a:latin typeface="Avenir Next Cyr Heavy" panose="020B0903020202020204" pitchFamily="34" charset="-52"/>
              </a:rPr>
              <a:t>классицизм+барокко</a:t>
            </a:r>
            <a:r>
              <a:rPr lang="ru-RU" sz="1900" dirty="0" smtClean="0">
                <a:solidFill>
                  <a:srgbClr val="F5684A"/>
                </a:solidFill>
                <a:latin typeface="Avenir Next Cyr Heavy" panose="020B0903020202020204" pitchFamily="34" charset="-52"/>
              </a:rPr>
              <a:t>)</a:t>
            </a:r>
            <a:endParaRPr lang="ru-RU" sz="1900" dirty="0">
              <a:solidFill>
                <a:srgbClr val="F5684A"/>
              </a:solidFill>
              <a:latin typeface="Avenir Next Cyr Heavy" panose="020B0903020202020204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0481" y="1227657"/>
            <a:ext cx="7431036" cy="4955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159741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199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Здание Министерства финансов с 1997 года по адресу: </a:t>
            </a:r>
            <a:r>
              <a:rPr lang="ru-RU" sz="2000" dirty="0" err="1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г.Казань</a:t>
            </a:r>
            <a:r>
              <a:rPr lang="ru-RU" sz="2000" dirty="0" smtClean="0">
                <a:solidFill>
                  <a:prstClr val="black"/>
                </a:solidFill>
                <a:latin typeface="Avenir Next Cyr Heavy" panose="020B0903020202020204" pitchFamily="34" charset="-52"/>
              </a:rPr>
              <a:t>, ул. Пушкина 37</a:t>
            </a:r>
            <a:endParaRPr lang="en-US" sz="2000" dirty="0" smtClean="0">
              <a:solidFill>
                <a:prstClr val="black"/>
              </a:solidFill>
              <a:latin typeface="Avenir Next Cyr Heavy" panose="020B0903020202020204" pitchFamily="34" charset="-52"/>
            </a:endParaRPr>
          </a:p>
          <a:p>
            <a:pPr algn="ctr"/>
            <a:r>
              <a:rPr lang="ru-RU" sz="2000" dirty="0">
                <a:solidFill>
                  <a:srgbClr val="F5684A"/>
                </a:solidFill>
                <a:latin typeface="Avenir Next Cyr Heavy" panose="020B0903020202020204" pitchFamily="34" charset="-52"/>
              </a:rPr>
              <a:t>Год постройки </a:t>
            </a:r>
            <a:r>
              <a:rPr lang="ru-RU" sz="2000" dirty="0" smtClean="0">
                <a:solidFill>
                  <a:srgbClr val="F5684A"/>
                </a:solidFill>
                <a:latin typeface="Avenir Next Cyr Heavy" panose="020B0903020202020204" pitchFamily="34" charset="-52"/>
              </a:rPr>
              <a:t>- 1938. Реконструкция в 1997 году</a:t>
            </a:r>
            <a:endParaRPr lang="ru-RU" sz="2000" dirty="0">
              <a:solidFill>
                <a:srgbClr val="F5684A"/>
              </a:solidFill>
              <a:latin typeface="Avenir Next Cyr Heavy" panose="020B0903020202020204" pitchFamily="34" charset="-52"/>
            </a:endParaRPr>
          </a:p>
          <a:p>
            <a:pPr algn="ctr"/>
            <a:endParaRPr lang="ru-RU" sz="6000" dirty="0">
              <a:solidFill>
                <a:prstClr val="black"/>
              </a:solidFill>
              <a:latin typeface="Avenir Next Cyr Heavy" panose="020B0903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406" y="815608"/>
            <a:ext cx="8167186" cy="5444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490382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01554" y="2295809"/>
            <a:ext cx="9020418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latin typeface="Arial Narrow" panose="020B0606020202030204" pitchFamily="34" charset="0"/>
              </a:rPr>
              <a:t>Данный материал размещен на официальном </a:t>
            </a:r>
            <a:br>
              <a:rPr lang="ru-RU" sz="3600" b="1" dirty="0">
                <a:latin typeface="Arial Narrow" panose="020B0606020202030204" pitchFamily="34" charset="0"/>
              </a:rPr>
            </a:br>
            <a:r>
              <a:rPr lang="ru-RU" sz="3600" b="1" dirty="0">
                <a:latin typeface="Arial Narrow" panose="020B0606020202030204" pitchFamily="34" charset="0"/>
              </a:rPr>
              <a:t>сайте Министерства финансов </a:t>
            </a:r>
            <a:br>
              <a:rPr lang="ru-RU" sz="3600" b="1" dirty="0">
                <a:latin typeface="Arial Narrow" panose="020B0606020202030204" pitchFamily="34" charset="0"/>
              </a:rPr>
            </a:br>
            <a:r>
              <a:rPr lang="ru-RU" sz="3600" b="1" dirty="0">
                <a:latin typeface="Arial Narrow" panose="020B0606020202030204" pitchFamily="34" charset="0"/>
              </a:rPr>
              <a:t>Республики Татарстан по адресу:</a:t>
            </a:r>
          </a:p>
          <a:p>
            <a:pPr algn="ctr"/>
            <a:endParaRPr lang="ru-RU" sz="3200" b="1" dirty="0">
              <a:latin typeface="Arial Narrow" panose="020B0606020202030204" pitchFamily="34" charset="0"/>
            </a:endParaRPr>
          </a:p>
          <a:p>
            <a:pPr algn="ctr"/>
            <a:r>
              <a:rPr lang="en-GB" sz="4000" b="1" dirty="0">
                <a:latin typeface="Arial Narrow" panose="020B0606020202030204" pitchFamily="34" charset="0"/>
                <a:hlinkClick r:id="rId2"/>
              </a:rPr>
              <a:t>http://minfin.tatarstan.ru/rus/budget.html</a:t>
            </a:r>
            <a:endParaRPr lang="ru-RU" sz="4000" b="1" dirty="0">
              <a:latin typeface="Arial Narrow" panose="020B0606020202030204" pitchFamily="34" charset="0"/>
            </a:endParaRPr>
          </a:p>
          <a:p>
            <a:pPr algn="ctr"/>
            <a:endParaRPr lang="ru-RU" sz="2400" dirty="0">
              <a:latin typeface="Arial Narrow" panose="020B0606020202030204" pitchFamily="34" charset="0"/>
            </a:endParaRPr>
          </a:p>
          <a:p>
            <a:pPr algn="ctr"/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861402" y="186656"/>
            <a:ext cx="9160569" cy="11541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963514944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685800" y="46039"/>
            <a:ext cx="10784149" cy="80083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Источники финансирования </a:t>
            </a:r>
            <a:r>
              <a:rPr lang="ru-RU" dirty="0" smtClean="0"/>
              <a:t>дефицита </a:t>
            </a:r>
            <a:br>
              <a:rPr lang="ru-RU" dirty="0" smtClean="0"/>
            </a:br>
            <a:r>
              <a:rPr lang="ru-RU" dirty="0" smtClean="0"/>
              <a:t>бюджета </a:t>
            </a:r>
            <a:r>
              <a:rPr lang="ru-RU" dirty="0"/>
              <a:t>субъекта РФ включают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5680" y="999272"/>
            <a:ext cx="10871200" cy="50167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Arial Narrow" panose="020B0606020202030204" pitchFamily="34" charset="0"/>
              </a:rPr>
              <a:t>разница между средствами, поступившими от размещения государственных ценных бумаг субъекта Российской Федерации, номинальная стоимость которых указана в валюте Российской Федерации, и средствами, направленными на их погашение;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Arial Narrow" panose="020B0606020202030204" pitchFamily="34" charset="0"/>
              </a:rPr>
              <a:t>разница между полученными и погашенными субъектом Российской Федерации в валюте Российской Федерации кредитами кредитных организаций;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Arial Narrow" panose="020B0606020202030204" pitchFamily="34" charset="0"/>
              </a:rPr>
              <a:t>разница между полученными и погашенными субъектом Российской Федерации в валюте Российской Федерации бюджетными кредитами, предоставленными бюджету субъекта Российской Федерации другими бюджетами бюджетной системы Российской Федерации;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Arial Narrow" panose="020B0606020202030204" pitchFamily="34" charset="0"/>
              </a:rPr>
              <a:t>разница между полученными и погашенными субъектом Российской Федерации в иностранной валюте бюджетными кредитами, предоставленными Российской Федерацией в рамках использования целевых иностранных кредитов (заимствований);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Arial Narrow" panose="020B0606020202030204" pitchFamily="34" charset="0"/>
              </a:rPr>
              <a:t>разница между полученными и погашенными субъектом Российской Федерации в валюте Российской Федерации кредитами международных финансовых организаций;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Arial Narrow" panose="020B0606020202030204" pitchFamily="34" charset="0"/>
              </a:rPr>
              <a:t>изменение остатков средств на счетах по учету средств бюджета субъекта Российской Федерации в течение соответствующего финансового года;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Arial Narrow" panose="020B0606020202030204" pitchFamily="34" charset="0"/>
              </a:rPr>
              <a:t>иные источники внутреннего финансирования дефицита бюджета субъекта Российской Федерации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100369" y="6315432"/>
            <a:ext cx="39677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>
                <a:latin typeface="Arial Narrow" panose="020B0606020202030204" pitchFamily="34" charset="0"/>
                <a:cs typeface="Arial" panose="020B0604020202020204" pitchFamily="34" charset="0"/>
              </a:rPr>
              <a:t>(статья 95 Бюджетного кодекса РФ)</a:t>
            </a:r>
            <a:endParaRPr lang="ru-RU" sz="20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507780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685800" y="46039"/>
            <a:ext cx="10784149" cy="1020761"/>
          </a:xfrm>
        </p:spPr>
        <p:txBody>
          <a:bodyPr>
            <a:normAutofit/>
          </a:bodyPr>
          <a:lstStyle/>
          <a:p>
            <a:r>
              <a:rPr lang="ru-RU" dirty="0"/>
              <a:t>В соответствии с Налоговым кодексом Российской  Федерации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налоги </a:t>
            </a:r>
            <a:r>
              <a:rPr lang="ru-RU" dirty="0"/>
              <a:t>подразделяются на: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045294"/>
              </p:ext>
            </p:extLst>
          </p:nvPr>
        </p:nvGraphicFramePr>
        <p:xfrm>
          <a:off x="2167416" y="1140232"/>
          <a:ext cx="8412512" cy="3384376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8412512"/>
              </a:tblGrid>
              <a:tr h="70163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Arial Narrow" panose="020B0606020202030204" pitchFamily="34" charset="0"/>
                        </a:rPr>
                        <a:t>Федеральные </a:t>
                      </a:r>
                      <a:endParaRPr lang="ru-RU" sz="32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70163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Arial Narrow" panose="020B0606020202030204" pitchFamily="34" charset="0"/>
                        </a:rPr>
                        <a:t>Региональные </a:t>
                      </a:r>
                      <a:endParaRPr lang="ru-RU" sz="32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70163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Arial Narrow" panose="020B0606020202030204" pitchFamily="34" charset="0"/>
                        </a:rPr>
                        <a:t>Местные </a:t>
                      </a:r>
                      <a:endParaRPr lang="ru-RU" sz="32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127945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Arial Narrow" panose="020B0606020202030204" pitchFamily="34" charset="0"/>
                        </a:rPr>
                        <a:t>Налоги, предусмотренные специальными налоговыми режимами</a:t>
                      </a:r>
                      <a:endParaRPr lang="ru-RU" sz="32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167416" y="4902305"/>
            <a:ext cx="8412512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Зачисляются, в основном, в соответствующие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виды бюджетов</a:t>
            </a:r>
          </a:p>
        </p:txBody>
      </p:sp>
    </p:spTree>
    <p:extLst>
      <p:ext uri="{BB962C8B-B14F-4D97-AF65-F5344CB8AC3E}">
        <p14:creationId xmlns:p14="http://schemas.microsoft.com/office/powerpoint/2010/main" val="157772363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6534" y="837182"/>
            <a:ext cx="102960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Arial Narrow" panose="020B0606020202030204" pitchFamily="34" charset="0"/>
              </a:rPr>
              <a:t>Разделение налогов и сборов на федеральные, региональные и местные</a:t>
            </a:r>
            <a:r>
              <a:rPr lang="en-US" sz="32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определяет уровень </a:t>
            </a:r>
            <a:r>
              <a:rPr lang="ru-RU" sz="3200" b="1" dirty="0">
                <a:solidFill>
                  <a:schemeClr val="tx2"/>
                </a:solidFill>
                <a:latin typeface="Arial Narrow" panose="020B0606020202030204" pitchFamily="34" charset="0"/>
              </a:rPr>
              <a:t>принятия решения об их введении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242606" y="2837824"/>
            <a:ext cx="2989298" cy="9194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Narrow" panose="020B0606020202030204" pitchFamily="34" charset="0"/>
              </a:rPr>
              <a:t>Федеральные</a:t>
            </a:r>
            <a:r>
              <a:rPr lang="en-US" sz="2400" dirty="0">
                <a:latin typeface="Arial Narrow" panose="020B0606020202030204" pitchFamily="34" charset="0"/>
              </a:rPr>
              <a:t/>
            </a:r>
            <a:br>
              <a:rPr lang="en-US" sz="2400" dirty="0">
                <a:latin typeface="Arial Narrow" panose="020B0606020202030204" pitchFamily="34" charset="0"/>
              </a:rPr>
            </a:br>
            <a:r>
              <a:rPr lang="ru-RU" sz="2400" dirty="0">
                <a:latin typeface="Arial Narrow" panose="020B0606020202030204" pitchFamily="34" charset="0"/>
              </a:rPr>
              <a:t>налоги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72363" y="2789693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Вводятся Налоговым кодексом и обязательны к уплате на всей территории РФ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72363" y="4419509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Вводятся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ru-RU" sz="2400" dirty="0">
                <a:latin typeface="Arial Narrow" panose="020B0606020202030204" pitchFamily="34" charset="0"/>
              </a:rPr>
              <a:t>законодательными решениями, соответственно, региона или муниципалитета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42606" y="4525443"/>
            <a:ext cx="2989298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Narrow" panose="020B0606020202030204" pitchFamily="34" charset="0"/>
              </a:rPr>
              <a:t>Региональные и местные налоги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5462723" y="3052410"/>
            <a:ext cx="648072" cy="50405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5464696" y="4733113"/>
            <a:ext cx="648072" cy="50405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406514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420226" y="5981700"/>
            <a:ext cx="1247775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Федеральные налоги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190339"/>
              </p:ext>
            </p:extLst>
          </p:nvPr>
        </p:nvGraphicFramePr>
        <p:xfrm>
          <a:off x="893078" y="549067"/>
          <a:ext cx="11119627" cy="579077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603482"/>
                <a:gridCol w="4367505"/>
                <a:gridCol w="2148640"/>
              </a:tblGrid>
              <a:tr h="5735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Arial Narrow" panose="020B0606020202030204" pitchFamily="34" charset="0"/>
                        </a:rPr>
                        <a:t>Виды налогов</a:t>
                      </a:r>
                      <a:endParaRPr lang="ru-RU" sz="18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Arial Narrow" panose="020B0606020202030204" pitchFamily="34" charset="0"/>
                        </a:rPr>
                        <a:t>Зачисление по уровням </a:t>
                      </a:r>
                      <a:r>
                        <a:rPr lang="ru-RU" sz="1800" u="none" strike="noStrike" dirty="0" smtClean="0"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ru-RU" sz="1800" u="none" strike="noStrike" dirty="0" smtClean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800" u="none" strike="noStrike" dirty="0" smtClean="0">
                          <a:effectLst/>
                          <a:latin typeface="Arial Narrow" panose="020B0606020202030204" pitchFamily="34" charset="0"/>
                        </a:rPr>
                        <a:t>бюджета</a:t>
                      </a:r>
                      <a:endParaRPr lang="ru-RU" sz="18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Arial Narrow" panose="020B0606020202030204" pitchFamily="34" charset="0"/>
                        </a:rPr>
                        <a:t>Полномочия субъектов РФ</a:t>
                      </a:r>
                      <a:endParaRPr lang="ru-RU" sz="18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04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НДС</a:t>
                      </a:r>
                      <a:endParaRPr lang="ru-RU" sz="1600" b="0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100% федеральный бюджет</a:t>
                      </a:r>
                      <a:endParaRPr lang="ru-RU" sz="1600" b="0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847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Налог на прибыль организаций</a:t>
                      </a:r>
                      <a:endParaRPr lang="ru-RU" sz="1600" b="0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% - федеральный, </a:t>
                      </a:r>
                      <a:r>
                        <a:rPr lang="ru-RU" sz="160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17 </a:t>
                      </a:r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% - </a:t>
                      </a:r>
                      <a:r>
                        <a:rPr lang="ru-RU" sz="160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бюджеты </a:t>
                      </a:r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субъектов</a:t>
                      </a:r>
                      <a:endParaRPr lang="ru-RU" sz="1600" b="0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льготы в пределах 4,5 % ставки субъекта</a:t>
                      </a:r>
                      <a:endParaRPr lang="ru-RU" sz="16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704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НДФЛ</a:t>
                      </a:r>
                      <a:endParaRPr lang="ru-RU" sz="1600" b="0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100% - бюджеты субъектов </a:t>
                      </a:r>
                      <a:endParaRPr lang="ru-RU" sz="1600" b="0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704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Акцизы на спирт из пищевого сырья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% - </a:t>
                      </a:r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бюджеты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субъектов 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847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Акцизы на спирт из всех видов сырья, за исключением пищевого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100% - бюджеты субъектов 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704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Акцизы на спиртосодержащую продукцию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100% - бюджеты субъектов 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847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Акцизы на алкогольную продукцию с объемной долей спирта этилового св.9 %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% - федеральный, </a:t>
                      </a:r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80%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 бюджеты </a:t>
                      </a:r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субъектов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704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Акцизы на табачную продукцию, автомобили</a:t>
                      </a:r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100%-федеральный бюджет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847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Акцизы на автомобильный бензин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На 2020 год  - 33,4%-федеральный, 66,6%- </a:t>
                      </a:r>
                      <a:r>
                        <a:rPr lang="ru-RU" sz="13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бюджеты </a:t>
                      </a:r>
                      <a:r>
                        <a:rPr lang="ru-RU" sz="13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субъектов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На 2021 год  - 25,1%-федеральный, 74,9%- бюджеты субъектов</a:t>
                      </a:r>
                      <a:endParaRPr lang="ru-RU" sz="13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На 2022 год  - 16,7%-федеральный, 83,3%- бюджеты субъектов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704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НДПИ в виде углеводородного сырья</a:t>
                      </a:r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100%-федеральный бюджет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704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НДПИ на общераспространенные полезные ископаемые</a:t>
                      </a:r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100%- бюджеты субъектов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847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Сбор за пользование объектами водных биологических ресурсов</a:t>
                      </a:r>
                      <a:endParaRPr lang="ru-RU" sz="1600" b="0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20% - федеральный, 80% - бюджеты субъектов 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704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Водный налог </a:t>
                      </a:r>
                      <a:endParaRPr lang="ru-RU" sz="1600" b="0" i="0" u="none" strike="noStrike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100%-федеральный бюджет</a:t>
                      </a:r>
                      <a:endParaRPr lang="ru-RU" sz="1600" b="0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847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Государственная пошлина</a:t>
                      </a:r>
                      <a:endParaRPr lang="ru-RU" sz="1600" b="0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зависимости от вида юридически значимого действия</a:t>
                      </a:r>
                      <a:endParaRPr lang="ru-RU" sz="1600" b="0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6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544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09207" y="6419850"/>
            <a:ext cx="3592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latin typeface="Arial Narrow" panose="020B0606020202030204" pitchFamily="34" charset="0"/>
              </a:rPr>
              <a:t>(статья 50 Бюджетного кодекса РФ)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19484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Региональные налоги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889857" y="765301"/>
          <a:ext cx="11069060" cy="359828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264310"/>
                <a:gridCol w="3719929"/>
                <a:gridCol w="3084821"/>
              </a:tblGrid>
              <a:tr h="9349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Arial Narrow" panose="020B0606020202030204" pitchFamily="34" charset="0"/>
                        </a:rPr>
                        <a:t>Виды налогов</a:t>
                      </a:r>
                      <a:endParaRPr lang="ru-RU" sz="24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Arial Narrow" panose="020B0606020202030204" pitchFamily="34" charset="0"/>
                        </a:rPr>
                        <a:t>Зачисление по уровням </a:t>
                      </a:r>
                      <a:r>
                        <a:rPr lang="ru-RU" sz="2400" u="none" strike="noStrike" dirty="0" smtClean="0"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ru-RU" sz="2400" u="none" strike="noStrike" dirty="0" smtClean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2400" u="none" strike="noStrike" dirty="0" smtClean="0">
                          <a:effectLst/>
                          <a:latin typeface="Arial Narrow" panose="020B0606020202030204" pitchFamily="34" charset="0"/>
                        </a:rPr>
                        <a:t>бюджета</a:t>
                      </a:r>
                      <a:endParaRPr lang="ru-RU" sz="24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Arial Narrow" panose="020B0606020202030204" pitchFamily="34" charset="0"/>
                        </a:rPr>
                        <a:t>Полномочия субъектов РФ</a:t>
                      </a:r>
                      <a:endParaRPr lang="ru-RU" sz="24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4943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effectLst/>
                          <a:latin typeface="Arial Narrow" panose="020B0606020202030204" pitchFamily="34" charset="0"/>
                        </a:rPr>
                        <a:t>Налог на имущество организаций</a:t>
                      </a: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effectLst/>
                          <a:latin typeface="Arial Narrow" panose="020B0606020202030204" pitchFamily="34" charset="0"/>
                        </a:rPr>
                        <a:t>100% - бюджеты субъектов </a:t>
                      </a: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effectLst/>
                          <a:latin typeface="Arial Narrow" panose="020B0606020202030204" pitchFamily="34" charset="0"/>
                        </a:rPr>
                        <a:t>субъекты определяют </a:t>
                      </a:r>
                      <a:r>
                        <a:rPr lang="ru-RU" sz="2400" b="0" i="0" u="none" strike="noStrike" dirty="0" smtClean="0">
                          <a:effectLst/>
                          <a:latin typeface="Arial Narrow" panose="020B0606020202030204" pitchFamily="34" charset="0"/>
                        </a:rPr>
                        <a:t>ставки, </a:t>
                      </a:r>
                      <a:r>
                        <a:rPr lang="ru-RU" sz="2400" b="0" i="0" u="none" strike="noStrike" dirty="0">
                          <a:effectLst/>
                          <a:latin typeface="Arial Narrow" panose="020B0606020202030204" pitchFamily="34" charset="0"/>
                        </a:rPr>
                        <a:t>льготы</a:t>
                      </a: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3458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effectLst/>
                          <a:latin typeface="Arial Narrow" panose="020B0606020202030204" pitchFamily="34" charset="0"/>
                        </a:rPr>
                        <a:t>Налог на игорный бизнес</a:t>
                      </a: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effectLst/>
                          <a:latin typeface="Arial Narrow" panose="020B0606020202030204" pitchFamily="34" charset="0"/>
                        </a:rPr>
                        <a:t>100% - бюджеты субъектов </a:t>
                      </a: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 smtClean="0">
                          <a:effectLst/>
                          <a:latin typeface="Arial Narrow" panose="020B0606020202030204" pitchFamily="34" charset="0"/>
                        </a:rPr>
                        <a:t>субъекты устанавливают ставки</a:t>
                      </a: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34943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effectLst/>
                          <a:latin typeface="Arial Narrow" panose="020B0606020202030204" pitchFamily="34" charset="0"/>
                        </a:rPr>
                        <a:t>Транспортный налог</a:t>
                      </a: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effectLst/>
                          <a:latin typeface="Arial Narrow" panose="020B0606020202030204" pitchFamily="34" charset="0"/>
                        </a:rPr>
                        <a:t>100% - бюджеты субъектов </a:t>
                      </a: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effectLst/>
                          <a:latin typeface="Arial Narrow" panose="020B0606020202030204" pitchFamily="34" charset="0"/>
                        </a:rPr>
                        <a:t>субъекты определяют </a:t>
                      </a:r>
                      <a:r>
                        <a:rPr lang="ru-RU" sz="2400" b="0" i="0" u="none" strike="noStrike" dirty="0" smtClean="0">
                          <a:effectLst/>
                          <a:latin typeface="Arial Narrow" panose="020B0606020202030204" pitchFamily="34" charset="0"/>
                        </a:rPr>
                        <a:t>ставки, </a:t>
                      </a:r>
                      <a:r>
                        <a:rPr lang="ru-RU" sz="2400" b="0" i="0" u="none" strike="noStrike" dirty="0">
                          <a:effectLst/>
                          <a:latin typeface="Arial Narrow" panose="020B0606020202030204" pitchFamily="34" charset="0"/>
                        </a:rPr>
                        <a:t>льготы</a:t>
                      </a: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89857" y="4508103"/>
            <a:ext cx="4732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latin typeface="Arial Narrow" panose="020B0606020202030204" pitchFamily="34" charset="0"/>
              </a:rPr>
              <a:t>(статья 56 Бюджетного кодекса РФ)</a:t>
            </a:r>
            <a:endParaRPr lang="ru-RU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795869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Местные налоги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013011" y="620690"/>
          <a:ext cx="10936940" cy="388843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123764"/>
                <a:gridCol w="4173223"/>
                <a:gridCol w="2639953"/>
              </a:tblGrid>
              <a:tr h="11777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Arial Narrow" panose="020B0606020202030204" pitchFamily="34" charset="0"/>
                        </a:rPr>
                        <a:t>Виды налогов</a:t>
                      </a:r>
                      <a:endParaRPr lang="ru-RU" sz="24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>
                          <a:effectLst/>
                          <a:latin typeface="Arial Narrow" panose="020B0606020202030204" pitchFamily="34" charset="0"/>
                        </a:rPr>
                        <a:t>Зачисление по уровням </a:t>
                      </a:r>
                      <a:r>
                        <a:rPr lang="ru-RU" sz="2400" u="none" strike="noStrike" dirty="0" smtClean="0"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ru-RU" sz="2400" u="none" strike="noStrike" dirty="0" smtClean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2400" u="none" strike="noStrike" dirty="0" smtClean="0">
                          <a:effectLst/>
                          <a:latin typeface="Arial Narrow" panose="020B0606020202030204" pitchFamily="34" charset="0"/>
                        </a:rPr>
                        <a:t>бюджета</a:t>
                      </a:r>
                      <a:endParaRPr lang="ru-RU" sz="24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 smtClean="0">
                          <a:effectLst/>
                          <a:latin typeface="Arial Narrow" panose="020B0606020202030204" pitchFamily="34" charset="0"/>
                        </a:rPr>
                        <a:t>Полномочия </a:t>
                      </a:r>
                      <a:br>
                        <a:rPr lang="ru-RU" sz="2400" u="none" strike="noStrike" dirty="0" smtClean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2400" u="none" strike="noStrike" dirty="0" smtClean="0">
                          <a:effectLst/>
                          <a:latin typeface="Arial Narrow" panose="020B0606020202030204" pitchFamily="34" charset="0"/>
                        </a:rPr>
                        <a:t>Мун. образования</a:t>
                      </a:r>
                      <a:endParaRPr lang="ru-RU" sz="24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5348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effectLst/>
                          <a:latin typeface="Arial Narrow" panose="020B0606020202030204" pitchFamily="34" charset="0"/>
                        </a:rPr>
                        <a:t>Земельный налог</a:t>
                      </a: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effectLst/>
                          <a:latin typeface="Arial Narrow" panose="020B0606020202030204" pitchFamily="34" charset="0"/>
                        </a:rPr>
                        <a:t>100%-  бюджеты поселений</a:t>
                      </a: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dirty="0" smtClean="0">
                          <a:effectLst/>
                          <a:latin typeface="Arial Narrow" panose="020B0606020202030204" pitchFamily="34" charset="0"/>
                        </a:rPr>
                        <a:t>определяют ставки, льготы</a:t>
                      </a: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55348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effectLst/>
                          <a:latin typeface="Arial Narrow" panose="020B0606020202030204" pitchFamily="34" charset="0"/>
                        </a:rPr>
                        <a:t>Налог на имущество физических лиц</a:t>
                      </a: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effectLst/>
                          <a:latin typeface="Arial Narrow" panose="020B0606020202030204" pitchFamily="34" charset="0"/>
                        </a:rPr>
                        <a:t>100%-  бюджеты поселений</a:t>
                      </a: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smtClean="0">
                          <a:effectLst/>
                          <a:latin typeface="Arial Narrow" panose="020B0606020202030204" pitchFamily="34" charset="0"/>
                        </a:rPr>
                        <a:t>определяют ставки, </a:t>
                      </a:r>
                      <a:r>
                        <a:rPr lang="ru-RU" sz="2400" b="0" i="0" u="none" strike="noStrike" dirty="0" smtClean="0">
                          <a:effectLst/>
                          <a:latin typeface="Arial Narrow" panose="020B0606020202030204" pitchFamily="34" charset="0"/>
                        </a:rPr>
                        <a:t>льготы</a:t>
                      </a: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13011" y="4622107"/>
            <a:ext cx="5690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latin typeface="Arial Narrow" panose="020B0606020202030204" pitchFamily="34" charset="0"/>
              </a:rPr>
              <a:t>(статьи 61, 61</a:t>
            </a:r>
            <a:r>
              <a:rPr lang="ru-RU" sz="2400" i="1" baseline="30000" dirty="0">
                <a:latin typeface="Arial Narrow" panose="020B0606020202030204" pitchFamily="34" charset="0"/>
              </a:rPr>
              <a:t>1</a:t>
            </a:r>
            <a:r>
              <a:rPr lang="ru-RU" sz="2400" i="1" dirty="0">
                <a:latin typeface="Arial Narrow" panose="020B0606020202030204" pitchFamily="34" charset="0"/>
              </a:rPr>
              <a:t>-61</a:t>
            </a:r>
            <a:r>
              <a:rPr lang="ru-RU" sz="2400" i="1" baseline="30000" dirty="0">
                <a:latin typeface="Arial Narrow" panose="020B0606020202030204" pitchFamily="34" charset="0"/>
              </a:rPr>
              <a:t>5</a:t>
            </a:r>
            <a:r>
              <a:rPr lang="ru-RU" sz="2400" i="1" dirty="0">
                <a:latin typeface="Arial Narrow" panose="020B0606020202030204" pitchFamily="34" charset="0"/>
              </a:rPr>
              <a:t> Бюджетного кодекса РФ)</a:t>
            </a:r>
            <a:endParaRPr lang="ru-RU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71862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Налоги, предусмотренные специальными налоговыми режимами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072263"/>
              </p:ext>
            </p:extLst>
          </p:nvPr>
        </p:nvGraphicFramePr>
        <p:xfrm>
          <a:off x="914264" y="880762"/>
          <a:ext cx="11012731" cy="51282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943893"/>
                <a:gridCol w="3079654"/>
                <a:gridCol w="2989184"/>
              </a:tblGrid>
              <a:tr h="4574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rial Narrow" panose="020B0606020202030204" pitchFamily="34" charset="0"/>
                        </a:rPr>
                        <a:t>Виды налогов</a:t>
                      </a:r>
                      <a:endParaRPr lang="ru-RU" sz="20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rial Narrow" panose="020B0606020202030204" pitchFamily="34" charset="0"/>
                        </a:rPr>
                        <a:t>Зачисление по уровням </a:t>
                      </a:r>
                      <a:r>
                        <a:rPr lang="ru-RU" sz="2000" u="none" strike="noStrike" dirty="0" smtClean="0"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ru-RU" sz="2000" u="none" strike="noStrike" dirty="0" smtClean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2000" u="none" strike="noStrike" dirty="0" smtClean="0">
                          <a:effectLst/>
                          <a:latin typeface="Arial Narrow" panose="020B0606020202030204" pitchFamily="34" charset="0"/>
                        </a:rPr>
                        <a:t>бюджета</a:t>
                      </a:r>
                      <a:endParaRPr lang="ru-RU" sz="20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Arial Narrow" panose="020B0606020202030204" pitchFamily="34" charset="0"/>
                        </a:rPr>
                        <a:t>Полномочия субъектов РФ</a:t>
                      </a:r>
                      <a:endParaRPr lang="ru-RU" sz="2000" b="1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0153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Единый налог на вменённый доход для отдельных видов деятельности</a:t>
                      </a:r>
                      <a:r>
                        <a:rPr lang="en-US" sz="2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en-US" sz="2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n-US" sz="2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ru-RU" sz="2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статья</a:t>
                      </a:r>
                      <a:r>
                        <a:rPr lang="ru-RU" sz="2000" b="0" i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346.31 НК РФ)</a:t>
                      </a:r>
                      <a:endParaRPr lang="ru-RU" sz="2000" b="0" i="1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100% - бюджеты </a:t>
                      </a:r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районов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ОМС</a:t>
                      </a:r>
                      <a:r>
                        <a:rPr lang="ru-RU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вправе у</a:t>
                      </a:r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станавливать дифференцированные налоговые ставки в пределах установленных НК РФ,</a:t>
                      </a:r>
                      <a:r>
                        <a:rPr lang="ru-RU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а также понижающий коэффициент К2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7602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Единый сельскохозяйственный налог</a:t>
                      </a:r>
                    </a:p>
                    <a:p>
                      <a:pPr algn="l" fontAlgn="b"/>
                      <a:r>
                        <a:rPr lang="en-US" sz="2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ru-RU" sz="2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статья</a:t>
                      </a:r>
                      <a:r>
                        <a:rPr lang="ru-RU" sz="2000" b="0" i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346.8 НК РФ)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50% - бюджеты районов</a:t>
                      </a:r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,</a:t>
                      </a:r>
                      <a:b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50</a:t>
                      </a:r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% - бюджеты поселений</a:t>
                      </a: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Устанавливать дифференцированные налоговые ставки в пределах установленных НК РФ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7602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Налог, взимаемый по упрощенной системе </a:t>
                      </a:r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налогообложения</a:t>
                      </a:r>
                      <a:b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n-US" sz="2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ru-RU" sz="2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статья</a:t>
                      </a:r>
                      <a:r>
                        <a:rPr lang="ru-RU" sz="2000" b="0" i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346.20 НК РФ)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100% - </a:t>
                      </a:r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бюджеты </a:t>
                      </a:r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субъектов </a:t>
                      </a:r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70% бюджет РТ </a:t>
                      </a:r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и </a:t>
                      </a:r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30%- местные)</a:t>
                      </a: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Устанавливать дифференцированные</a:t>
                      </a:r>
                      <a:r>
                        <a:rPr lang="ru-RU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налоговые ставки в пределах установленных НК РФ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188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Налог, взимаемый в связи с применением патентной системы </a:t>
                      </a:r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налогообложения</a:t>
                      </a:r>
                      <a:b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n-US" sz="2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ru-RU" sz="2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статья</a:t>
                      </a:r>
                      <a:r>
                        <a:rPr lang="ru-RU" sz="2000" b="0" i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346.50 НК РФ)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100% - бюджеты районов </a:t>
                      </a: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Устанавливать </a:t>
                      </a:r>
                      <a:r>
                        <a:rPr lang="ru-R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размер годового дохода в </a:t>
                      </a:r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пределах установленных НК РФ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7468262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45595" y="773217"/>
            <a:ext cx="65072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</a:rPr>
              <a:t>Налоговое законодательство определяет обязанности налогоплательщика по уплате налога. Им регулируется объект налогообложения, налоговая база по налогу, ставки и сроки его уплаты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81201" y="3033900"/>
            <a:ext cx="9372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Но налоговое законодательство не определяет, в какой бюджет поступает налог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45595" y="4236202"/>
            <a:ext cx="56166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6"/>
                </a:solidFill>
                <a:latin typeface="Arial Narrow" panose="020B0606020202030204" pitchFamily="34" charset="0"/>
              </a:rPr>
              <a:t>Вопрос распределения поступающих доходов между уровнями бюджетов регулируется бюджетным законодательством, в котором устанавливаются соответствующие нормативы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847" y="549838"/>
            <a:ext cx="1920424" cy="22101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424" y="4104548"/>
            <a:ext cx="1998847" cy="230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1926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43017"/>
              </p:ext>
            </p:extLst>
          </p:nvPr>
        </p:nvGraphicFramePr>
        <p:xfrm>
          <a:off x="1259840" y="924560"/>
          <a:ext cx="10363200" cy="4534426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10363200"/>
              </a:tblGrid>
              <a:tr h="4534426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chemeClr val="accent2"/>
                          </a:solidFill>
                          <a:latin typeface="Arial Narrow" panose="020B0606020202030204" pitchFamily="34" charset="0"/>
                        </a:rPr>
                        <a:t>Бюджетный процесс </a:t>
                      </a:r>
                      <a:r>
                        <a:rPr lang="ru-RU" sz="28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 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46195" marR="46195" marT="0" marB="0"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183926" y="5758427"/>
            <a:ext cx="45913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latin typeface="Arial Narrow" panose="020B0606020202030204" pitchFamily="34" charset="0"/>
              </a:rPr>
              <a:t>(статья 6 Бюджетного кодекса РФ)</a:t>
            </a:r>
            <a:endParaRPr lang="ru-RU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93923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0194" y="488877"/>
            <a:ext cx="4154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Акцизы на нефтепродукты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98031" y="987462"/>
            <a:ext cx="111965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3"/>
                </a:solidFill>
                <a:latin typeface="Arial Narrow" panose="020B0606020202030204" pitchFamily="34" charset="0"/>
              </a:rPr>
              <a:t>Его крупными налогоплательщиками являются в нашей республике «ТАНЕКО» и «ТАИФ-НК»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69575" y="1923400"/>
            <a:ext cx="110534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tx2"/>
                </a:solidFill>
                <a:latin typeface="Arial Narrow" panose="020B060602020203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Ежемесячно, исходя из объема реализуемых нефтепродуктов в тоннах и ставки акциза за тонну, определяется сумма акциза, подлежащая перечислению в бюджет. Налогоплательщик перечисляет акциз единой суммой без распределения по бюджетам и, таким образом, исполняет свою обязанность по уплате налога</a:t>
            </a:r>
            <a:endParaRPr lang="ru-RU" sz="2000" dirty="0">
              <a:solidFill>
                <a:schemeClr val="tx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69575" y="3169983"/>
            <a:ext cx="110534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tx2"/>
                </a:solidFill>
                <a:latin typeface="Arial Narrow" panose="020B0606020202030204" pitchFamily="34" charset="0"/>
              </a:rPr>
              <a:t>Сумма, поступающая на счета Федерального казначейства по учету доходов, распределяется по уровням бюджетной системы по соответствующим нормативам. В 2020 году акцизы на нефтепродукты будут распределяться следующим образом: 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161061689"/>
              </p:ext>
            </p:extLst>
          </p:nvPr>
        </p:nvGraphicFramePr>
        <p:xfrm>
          <a:off x="2351585" y="4365104"/>
          <a:ext cx="8021904" cy="2335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363961" y="4310608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u="sng" dirty="0">
                <a:solidFill>
                  <a:schemeClr val="accent4"/>
                </a:solidFill>
              </a:rPr>
              <a:t>%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Пример 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175724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3377" y="581943"/>
            <a:ext cx="768672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1F497D"/>
                </a:solidFill>
                <a:latin typeface="Arial Narrow" panose="020B0606020202030204" pitchFamily="34" charset="0"/>
              </a:rPr>
              <a:t>Нормативы распределения могут регулироваться </a:t>
            </a:r>
          </a:p>
          <a:p>
            <a:r>
              <a:rPr lang="ru-RU" sz="2800" b="1" dirty="0">
                <a:solidFill>
                  <a:srgbClr val="1F497D"/>
                </a:solidFill>
                <a:latin typeface="Arial Narrow" panose="020B0606020202030204" pitchFamily="34" charset="0"/>
              </a:rPr>
              <a:t>и субъектами России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20061" y="1772607"/>
            <a:ext cx="10728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Например, </a:t>
            </a:r>
            <a:r>
              <a:rPr lang="ru-RU" sz="2400" b="1" dirty="0">
                <a:solidFill>
                  <a:srgbClr val="F5684A"/>
                </a:solidFill>
                <a:latin typeface="Arial Narrow" panose="020B0606020202030204" pitchFamily="34" charset="0"/>
              </a:rPr>
              <a:t>налог по упрощенной системе налогообложения</a:t>
            </a:r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. </a:t>
            </a:r>
            <a:r>
              <a:rPr lang="en-US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/>
            </a:r>
            <a:br>
              <a:rPr lang="en-US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По </a:t>
            </a:r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федеральному законодательству он полностью поступает в бюджеты субъектов РФ</a:t>
            </a:r>
            <a:endParaRPr lang="ru-RU" sz="24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20061" y="2791856"/>
            <a:ext cx="80615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В Республике Татарстан определено: 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578273726"/>
              </p:ext>
            </p:extLst>
          </p:nvPr>
        </p:nvGraphicFramePr>
        <p:xfrm>
          <a:off x="2673360" y="3881010"/>
          <a:ext cx="8021904" cy="2335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740479" y="3650177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u="sng" dirty="0">
                <a:solidFill>
                  <a:prstClr val="black"/>
                </a:solidFill>
              </a:rPr>
              <a:t>%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Пример </a:t>
            </a:r>
            <a:r>
              <a:rPr lang="ru-RU" dirty="0" smtClean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6649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05435" y="5540189"/>
            <a:ext cx="11286565" cy="1066799"/>
          </a:xfrm>
          <a:prstGeom prst="rect">
            <a:avLst/>
          </a:prstGeom>
          <a:noFill/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Процессы формирования бюджетов </a:t>
            </a:r>
            <a:r>
              <a:rPr lang="ru-RU" sz="3200" b="1" dirty="0">
                <a:solidFill>
                  <a:schemeClr val="tx2"/>
                </a:solidFill>
                <a:latin typeface="Arial Narrow" panose="020B0606020202030204" pitchFamily="34" charset="0"/>
              </a:rPr>
              <a:t>на </a:t>
            </a:r>
            <a:r>
              <a:rPr lang="ru-RU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2020-2022 </a:t>
            </a:r>
            <a:r>
              <a:rPr lang="ru-RU" sz="3200" b="1" dirty="0">
                <a:solidFill>
                  <a:schemeClr val="tx2"/>
                </a:solidFill>
                <a:latin typeface="Arial Narrow" panose="020B0606020202030204" pitchFamily="34" charset="0"/>
              </a:rPr>
              <a:t>годы на федеральном </a:t>
            </a:r>
            <a:r>
              <a:rPr lang="ru-RU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 </a:t>
            </a:r>
            <a:r>
              <a:rPr lang="ru-RU" sz="3200" b="1" dirty="0">
                <a:solidFill>
                  <a:schemeClr val="tx2"/>
                </a:solidFill>
                <a:latin typeface="Arial Narrow" panose="020B0606020202030204" pitchFamily="34" charset="0"/>
              </a:rPr>
              <a:t>республиканском </a:t>
            </a:r>
            <a:r>
              <a:rPr lang="ru-RU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уровнях завершены в сентябре 2019 года</a:t>
            </a:r>
            <a:r>
              <a:rPr lang="ru-RU" sz="3200" b="1" dirty="0">
                <a:solidFill>
                  <a:schemeClr val="tx2"/>
                </a:solidFill>
                <a:latin typeface="Arial Narrow" panose="020B0606020202030204" pitchFamily="34" charset="0"/>
              </a:rPr>
              <a:t/>
            </a:r>
            <a:br>
              <a:rPr lang="ru-RU" sz="3200" b="1" dirty="0">
                <a:solidFill>
                  <a:schemeClr val="tx2"/>
                </a:solidFill>
                <a:latin typeface="Arial Narrow" panose="020B0606020202030204" pitchFamily="34" charset="0"/>
              </a:rPr>
            </a:br>
            <a:endParaRPr lang="ru-RU" sz="32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341" y="235303"/>
            <a:ext cx="6321453" cy="4741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45470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2"/>
          <p:cNvSpPr txBox="1">
            <a:spLocks/>
          </p:cNvSpPr>
          <p:nvPr/>
        </p:nvSpPr>
        <p:spPr>
          <a:xfrm>
            <a:off x="2038350" y="46038"/>
            <a:ext cx="8088112" cy="79067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6071276"/>
              </p:ext>
            </p:extLst>
          </p:nvPr>
        </p:nvGraphicFramePr>
        <p:xfrm>
          <a:off x="1178562" y="1772817"/>
          <a:ext cx="10474959" cy="37162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80761"/>
                <a:gridCol w="1598066"/>
                <a:gridCol w="1598066"/>
                <a:gridCol w="1598066"/>
              </a:tblGrid>
              <a:tr h="100811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2800" b="1" kern="1200" dirty="0" smtClean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2475" marR="92475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32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2020г.</a:t>
                      </a:r>
                      <a:endParaRPr lang="ru-RU" sz="3200" b="1" i="1" kern="12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2475" marR="92475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32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2021г.</a:t>
                      </a:r>
                      <a:endParaRPr lang="ru-RU" sz="3200" b="1" i="1" kern="12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2475" marR="92475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32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2022г.</a:t>
                      </a:r>
                      <a:endParaRPr lang="ru-RU" sz="3200" b="1" kern="12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2475" marR="92475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135407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Валовой</a:t>
                      </a:r>
                      <a:r>
                        <a:rPr lang="ru-RU" sz="2800" b="0" kern="120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 внутренний продукт, </a:t>
                      </a:r>
                      <a:r>
                        <a:rPr lang="ru-RU" sz="2800" b="0" kern="1200" baseline="0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трлн.рублей</a:t>
                      </a:r>
                      <a:endParaRPr lang="ru-RU" sz="2800" b="1" kern="1200" dirty="0" smtClean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114,4</a:t>
                      </a:r>
                      <a:endParaRPr lang="ru-RU" sz="3600" b="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122,2</a:t>
                      </a:r>
                      <a:endParaRPr lang="ru-RU" sz="3600" b="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130,8</a:t>
                      </a:r>
                      <a:endParaRPr lang="ru-RU" sz="3600" b="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07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Уровень инфляции (декабрь</a:t>
                      </a:r>
                      <a:r>
                        <a:rPr lang="ru-RU" sz="2800" kern="1200" baseline="0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к декабрю)</a:t>
                      </a:r>
                      <a:r>
                        <a:rPr lang="ru-RU" sz="2800" kern="1200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%</a:t>
                      </a:r>
                      <a:endParaRPr lang="ru-RU" sz="2800" b="1" kern="1200" dirty="0" smtClean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3,8</a:t>
                      </a:r>
                      <a:endParaRPr lang="ru-RU" sz="3600" b="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2475" marR="92475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3600" b="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4,0</a:t>
                      </a:r>
                      <a:endParaRPr lang="ru-RU" sz="3600" b="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2475" marR="92475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3600" b="0" kern="12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4,0</a:t>
                      </a:r>
                      <a:endParaRPr lang="ru-RU" sz="3600" b="0" kern="12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2475" marR="92475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685800" y="46039"/>
            <a:ext cx="10784149" cy="1183321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Исходные макроэкономические показатели для определения основных характеристик  федерального бюджета на </a:t>
            </a:r>
            <a:r>
              <a:rPr lang="ru-RU" dirty="0" smtClean="0"/>
              <a:t>2020 </a:t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плановый период </a:t>
            </a:r>
            <a:r>
              <a:rPr lang="ru-RU" dirty="0" smtClean="0"/>
              <a:t>2021 </a:t>
            </a:r>
            <a:r>
              <a:rPr lang="ru-RU" dirty="0"/>
              <a:t>и </a:t>
            </a:r>
            <a:r>
              <a:rPr lang="ru-RU" dirty="0" smtClean="0"/>
              <a:t>2022 </a:t>
            </a:r>
            <a:r>
              <a:rPr lang="ru-RU" dirty="0"/>
              <a:t>годов </a:t>
            </a:r>
          </a:p>
        </p:txBody>
      </p:sp>
    </p:spTree>
    <p:extLst>
      <p:ext uri="{BB962C8B-B14F-4D97-AF65-F5344CB8AC3E}">
        <p14:creationId xmlns:p14="http://schemas.microsoft.com/office/powerpoint/2010/main" val="1967790080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Основные характеристики федерального </a:t>
            </a:r>
            <a:r>
              <a:rPr lang="ru-RU" sz="3200" dirty="0" smtClean="0"/>
              <a:t>бюджета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ru-RU" sz="3200" dirty="0" smtClean="0"/>
              <a:t> в 2020-2022 </a:t>
            </a:r>
            <a:r>
              <a:rPr lang="ru-RU" sz="3200" dirty="0"/>
              <a:t>годах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358827941"/>
              </p:ext>
            </p:extLst>
          </p:nvPr>
        </p:nvGraphicFramePr>
        <p:xfrm>
          <a:off x="812800" y="1461937"/>
          <a:ext cx="11145520" cy="5191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2800" y="942906"/>
            <a:ext cx="1920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6C7B90"/>
                </a:solidFill>
                <a:latin typeface="Arial Narrow" pitchFamily="34" charset="0"/>
                <a:cs typeface="Arial" panose="020B0604020202020204" pitchFamily="34" charset="0"/>
              </a:rPr>
              <a:t>трлн. </a:t>
            </a:r>
            <a:r>
              <a:rPr lang="ru-RU" sz="2000" b="1" u="sng" dirty="0">
                <a:solidFill>
                  <a:srgbClr val="6C7B90"/>
                </a:solidFill>
                <a:latin typeface="Arial Narrow" pitchFamily="34" charset="0"/>
                <a:cs typeface="Arial" panose="020B0604020202020204" pitchFamily="34" charset="0"/>
              </a:rPr>
              <a:t>рублей</a:t>
            </a:r>
            <a:endParaRPr lang="ru-RU" sz="2000" b="1" dirty="0">
              <a:solidFill>
                <a:srgbClr val="6C7B9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988758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135561" y="3573016"/>
            <a:ext cx="8274691" cy="19946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3600" dirty="0" smtClean="0">
                <a:latin typeface="Arial Narrow" panose="020B0606020202030204" pitchFamily="34" charset="0"/>
              </a:rPr>
              <a:t>Профицит </a:t>
            </a:r>
            <a:r>
              <a:rPr lang="ru-RU" sz="3600" dirty="0">
                <a:latin typeface="Arial Narrow" panose="020B0606020202030204" pitchFamily="34" charset="0"/>
              </a:rPr>
              <a:t>Федерального бюджета </a:t>
            </a:r>
            <a:r>
              <a:rPr lang="ru-RU" sz="3600" dirty="0" smtClean="0">
                <a:latin typeface="Arial Narrow" panose="020B0606020202030204" pitchFamily="34" charset="0"/>
              </a:rPr>
              <a:t/>
            </a:r>
            <a:br>
              <a:rPr lang="ru-RU" sz="3600" dirty="0" smtClean="0">
                <a:latin typeface="Arial Narrow" panose="020B0606020202030204" pitchFamily="34" charset="0"/>
              </a:rPr>
            </a:br>
            <a:r>
              <a:rPr lang="ru-RU" sz="3600" dirty="0" smtClean="0">
                <a:latin typeface="Arial Narrow" panose="020B0606020202030204" pitchFamily="34" charset="0"/>
              </a:rPr>
              <a:t>на 2020 </a:t>
            </a:r>
            <a:r>
              <a:rPr lang="ru-RU" sz="3200" dirty="0">
                <a:latin typeface="Arial Narrow" panose="020B0606020202030204" pitchFamily="34" charset="0"/>
              </a:rPr>
              <a:t>год</a:t>
            </a:r>
            <a:r>
              <a:rPr lang="ru-RU" sz="3600" dirty="0">
                <a:latin typeface="Arial Narrow" panose="020B0606020202030204" pitchFamily="34" charset="0"/>
              </a:rPr>
              <a:t> прогнозируется </a:t>
            </a:r>
            <a:br>
              <a:rPr lang="ru-RU" sz="3600" dirty="0">
                <a:latin typeface="Arial Narrow" panose="020B0606020202030204" pitchFamily="34" charset="0"/>
              </a:rPr>
            </a:br>
            <a:r>
              <a:rPr lang="ru-RU" sz="36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0,8% </a:t>
            </a:r>
            <a:r>
              <a:rPr lang="ru-RU" sz="36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от уровня ВВП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135561" y="1268760"/>
            <a:ext cx="8274691" cy="1800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3600" dirty="0" smtClean="0">
                <a:latin typeface="Arial Narrow" panose="020B0606020202030204" pitchFamily="34" charset="0"/>
              </a:rPr>
              <a:t>Профицит </a:t>
            </a:r>
            <a:r>
              <a:rPr lang="ru-RU" sz="3600" dirty="0">
                <a:latin typeface="Arial Narrow" panose="020B0606020202030204" pitchFamily="34" charset="0"/>
              </a:rPr>
              <a:t>Федерального бюджета </a:t>
            </a:r>
            <a:r>
              <a:rPr lang="ru-RU" sz="3600" dirty="0" smtClean="0">
                <a:latin typeface="Arial Narrow" panose="020B0606020202030204" pitchFamily="34" charset="0"/>
              </a:rPr>
              <a:t/>
            </a:r>
            <a:br>
              <a:rPr lang="ru-RU" sz="3600" dirty="0" smtClean="0">
                <a:latin typeface="Arial Narrow" panose="020B0606020202030204" pitchFamily="34" charset="0"/>
              </a:rPr>
            </a:br>
            <a:r>
              <a:rPr lang="ru-RU" sz="3600" dirty="0" smtClean="0">
                <a:latin typeface="Arial Narrow" panose="020B0606020202030204" pitchFamily="34" charset="0"/>
              </a:rPr>
              <a:t>на 2019 </a:t>
            </a:r>
            <a:r>
              <a:rPr lang="ru-RU" sz="3200" dirty="0">
                <a:latin typeface="Arial Narrow" panose="020B0606020202030204" pitchFamily="34" charset="0"/>
              </a:rPr>
              <a:t>год</a:t>
            </a:r>
            <a:r>
              <a:rPr lang="ru-RU" sz="3600" dirty="0">
                <a:latin typeface="Arial Narrow" panose="020B0606020202030204" pitchFamily="34" charset="0"/>
              </a:rPr>
              <a:t> </a:t>
            </a:r>
            <a:r>
              <a:rPr lang="ru-RU" sz="3600" dirty="0" smtClean="0">
                <a:latin typeface="Arial Narrow" panose="020B0606020202030204" pitchFamily="34" charset="0"/>
              </a:rPr>
              <a:t>ожидается </a:t>
            </a:r>
            <a:r>
              <a:rPr lang="ru-RU" sz="3600" dirty="0">
                <a:latin typeface="Arial Narrow" panose="020B0606020202030204" pitchFamily="34" charset="0"/>
              </a:rPr>
              <a:t/>
            </a:r>
            <a:br>
              <a:rPr lang="ru-RU" sz="3600" dirty="0">
                <a:latin typeface="Arial Narrow" panose="020B0606020202030204" pitchFamily="34" charset="0"/>
              </a:rPr>
            </a:br>
            <a:r>
              <a:rPr lang="ru-RU" sz="3600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1,8% </a:t>
            </a:r>
            <a:r>
              <a:rPr lang="ru-RU" sz="36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от уровня ВВП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2353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703925" y="-9012"/>
            <a:ext cx="10784149" cy="574747"/>
          </a:xfrm>
        </p:spPr>
        <p:txBody>
          <a:bodyPr>
            <a:normAutofit/>
          </a:bodyPr>
          <a:lstStyle/>
          <a:p>
            <a:r>
              <a:rPr lang="ru-RU" dirty="0" smtClean="0"/>
              <a:t>Рассмотрение и утверждение бюджетов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364941" y="891426"/>
            <a:ext cx="0" cy="55446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02179" y="431368"/>
            <a:ext cx="2826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федеральный закон </a:t>
            </a: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о федеральном бюджете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83124" y="455224"/>
            <a:ext cx="3717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закон Республики Татарстан </a:t>
            </a:r>
            <a:br>
              <a:rPr lang="ru-RU" sz="2000" b="1" dirty="0">
                <a:solidFill>
                  <a:schemeClr val="tx2"/>
                </a:solidFill>
                <a:latin typeface="Arial Narrow" panose="020B0606020202030204" pitchFamily="34" charset="0"/>
              </a:rPr>
            </a:br>
            <a:r>
              <a:rPr lang="ru-RU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о бюджете Республики Татарстан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16908" y="1185527"/>
            <a:ext cx="4186854" cy="830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 Narrow" panose="020B0606020202030204" pitchFamily="34" charset="0"/>
              </a:rPr>
              <a:t>Правительство РФ вносит </a:t>
            </a:r>
            <a:br>
              <a:rPr lang="ru-RU" sz="1600" dirty="0">
                <a:latin typeface="Arial Narrow" panose="020B0606020202030204" pitchFamily="34" charset="0"/>
              </a:rPr>
            </a:br>
            <a:r>
              <a:rPr lang="ru-RU" sz="1600" dirty="0">
                <a:latin typeface="Arial Narrow" panose="020B0606020202030204" pitchFamily="34" charset="0"/>
              </a:rPr>
              <a:t>на рассмотрение и утверждение </a:t>
            </a:r>
            <a:br>
              <a:rPr lang="ru-RU" sz="1600" dirty="0">
                <a:latin typeface="Arial Narrow" panose="020B0606020202030204" pitchFamily="34" charset="0"/>
              </a:rPr>
            </a:br>
            <a:r>
              <a:rPr lang="ru-RU" sz="1600" dirty="0">
                <a:latin typeface="Arial Narrow" panose="020B0606020202030204" pitchFamily="34" charset="0"/>
              </a:rPr>
              <a:t>в Государственную Думу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2549" y="1248300"/>
            <a:ext cx="4178835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Президент РТ вносит </a:t>
            </a:r>
            <a:br>
              <a:rPr lang="ru-RU" dirty="0">
                <a:latin typeface="Arial Narrow" panose="020B0606020202030204" pitchFamily="34" charset="0"/>
              </a:rPr>
            </a:br>
            <a:r>
              <a:rPr lang="ru-RU" dirty="0">
                <a:latin typeface="Arial Narrow" panose="020B0606020202030204" pitchFamily="34" charset="0"/>
              </a:rPr>
              <a:t>на рассмотрение и утверждение </a:t>
            </a:r>
            <a:br>
              <a:rPr lang="ru-RU" dirty="0">
                <a:latin typeface="Arial Narrow" panose="020B0606020202030204" pitchFamily="34" charset="0"/>
              </a:rPr>
            </a:br>
            <a:r>
              <a:rPr lang="ru-RU" dirty="0">
                <a:latin typeface="Arial Narrow" panose="020B0606020202030204" pitchFamily="34" charset="0"/>
              </a:rPr>
              <a:t>в Государственный Совет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3213757" y="2102368"/>
            <a:ext cx="558301" cy="23063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36472" y="2389493"/>
            <a:ext cx="417901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 Narrow" panose="020B0606020202030204" pitchFamily="34" charset="0"/>
              </a:rPr>
              <a:t>Государственная Дума рассматривает бюджет </a:t>
            </a:r>
            <a:r>
              <a:rPr lang="ru-RU" sz="1600" dirty="0" smtClean="0">
                <a:latin typeface="Arial Narrow" panose="020B0606020202030204" pitchFamily="34" charset="0"/>
              </a:rPr>
              <a:t>в </a:t>
            </a:r>
            <a:r>
              <a:rPr lang="ru-RU" sz="1600" dirty="0">
                <a:latin typeface="Arial Narrow" panose="020B0606020202030204" pitchFamily="34" charset="0"/>
              </a:rPr>
              <a:t>3 чтениях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8962814" y="2288311"/>
            <a:ext cx="558301" cy="230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33148" y="2624447"/>
            <a:ext cx="4194875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Государственный Совет рассматривает </a:t>
            </a:r>
            <a:r>
              <a:rPr lang="ru-RU" dirty="0" smtClean="0">
                <a:latin typeface="Arial Narrow" panose="020B0606020202030204" pitchFamily="34" charset="0"/>
              </a:rPr>
              <a:t>бюджет в </a:t>
            </a:r>
            <a:r>
              <a:rPr lang="ru-RU" dirty="0">
                <a:latin typeface="Arial Narrow" panose="020B0606020202030204" pitchFamily="34" charset="0"/>
              </a:rPr>
              <a:t>3 чтениях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3213757" y="3036719"/>
            <a:ext cx="558301" cy="23063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45413" y="3315830"/>
            <a:ext cx="417901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 Narrow" panose="020B0606020202030204" pitchFamily="34" charset="0"/>
              </a:rPr>
              <a:t>Проект бюджета рассматривает </a:t>
            </a:r>
            <a:r>
              <a:rPr lang="ru-RU" sz="1600" dirty="0" smtClean="0">
                <a:latin typeface="Arial Narrow" panose="020B0606020202030204" pitchFamily="34" charset="0"/>
              </a:rPr>
              <a:t/>
            </a:r>
            <a:br>
              <a:rPr lang="ru-RU" sz="1600" dirty="0" smtClean="0">
                <a:latin typeface="Arial Narrow" panose="020B0606020202030204" pitchFamily="34" charset="0"/>
              </a:rPr>
            </a:br>
            <a:r>
              <a:rPr lang="ru-RU" sz="1600" dirty="0" smtClean="0">
                <a:latin typeface="Arial Narrow" panose="020B0606020202030204" pitchFamily="34" charset="0"/>
              </a:rPr>
              <a:t>Совет </a:t>
            </a:r>
            <a:r>
              <a:rPr lang="ru-RU" sz="1600" dirty="0">
                <a:latin typeface="Arial Narrow" panose="020B0606020202030204" pitchFamily="34" charset="0"/>
              </a:rPr>
              <a:t>Федерации</a:t>
            </a:r>
          </a:p>
        </p:txBody>
      </p:sp>
      <p:sp>
        <p:nvSpPr>
          <p:cNvPr id="16" name="Стрелка вниз 15"/>
          <p:cNvSpPr/>
          <p:nvPr/>
        </p:nvSpPr>
        <p:spPr>
          <a:xfrm>
            <a:off x="3213756" y="3983412"/>
            <a:ext cx="558301" cy="23063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6471" y="4300821"/>
            <a:ext cx="417901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 Narrow" panose="020B0606020202030204" pitchFamily="34" charset="0"/>
              </a:rPr>
              <a:t>закон подписывает Президент Российской Федерации</a:t>
            </a:r>
          </a:p>
        </p:txBody>
      </p:sp>
      <p:sp>
        <p:nvSpPr>
          <p:cNvPr id="18" name="Стрелка вниз 17"/>
          <p:cNvSpPr/>
          <p:nvPr/>
        </p:nvSpPr>
        <p:spPr>
          <a:xfrm>
            <a:off x="3255771" y="4986051"/>
            <a:ext cx="558301" cy="23063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24744" y="5289694"/>
            <a:ext cx="4179018" cy="3385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 Narrow" panose="020B0606020202030204" pitchFamily="34" charset="0"/>
              </a:rPr>
              <a:t>Подлежит обязательному опубликованию </a:t>
            </a:r>
          </a:p>
        </p:txBody>
      </p:sp>
      <p:sp>
        <p:nvSpPr>
          <p:cNvPr id="20" name="Стрелка вниз 19"/>
          <p:cNvSpPr/>
          <p:nvPr/>
        </p:nvSpPr>
        <p:spPr>
          <a:xfrm>
            <a:off x="3255771" y="5717777"/>
            <a:ext cx="558301" cy="26225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36472" y="6011985"/>
            <a:ext cx="4186853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 Narrow" panose="020B0606020202030204" pitchFamily="34" charset="0"/>
              </a:rPr>
              <a:t>Вступает в силу с 1 января и действует по 31 декабря финансового года</a:t>
            </a:r>
          </a:p>
        </p:txBody>
      </p:sp>
      <p:sp>
        <p:nvSpPr>
          <p:cNvPr id="32" name="Стрелка вниз 31"/>
          <p:cNvSpPr/>
          <p:nvPr/>
        </p:nvSpPr>
        <p:spPr>
          <a:xfrm>
            <a:off x="8951434" y="3363656"/>
            <a:ext cx="558301" cy="230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33150" y="3663734"/>
            <a:ext cx="4194875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закон подписывает Президент Республики Татарстан</a:t>
            </a:r>
          </a:p>
        </p:txBody>
      </p:sp>
      <p:sp>
        <p:nvSpPr>
          <p:cNvPr id="34" name="Стрелка вниз 33"/>
          <p:cNvSpPr/>
          <p:nvPr/>
        </p:nvSpPr>
        <p:spPr>
          <a:xfrm>
            <a:off x="8962814" y="4469172"/>
            <a:ext cx="558301" cy="230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36507" y="4816490"/>
            <a:ext cx="419487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Подлежит обязательному опубликованию </a:t>
            </a:r>
          </a:p>
        </p:txBody>
      </p:sp>
      <p:sp>
        <p:nvSpPr>
          <p:cNvPr id="36" name="Стрелка вниз 35"/>
          <p:cNvSpPr/>
          <p:nvPr/>
        </p:nvSpPr>
        <p:spPr>
          <a:xfrm>
            <a:off x="8962814" y="5345091"/>
            <a:ext cx="558301" cy="230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44528" y="5734997"/>
            <a:ext cx="4194875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Вступает в силу с 1 января и действует по 31 декабря финансового года</a:t>
            </a:r>
          </a:p>
        </p:txBody>
      </p:sp>
    </p:spTree>
    <p:extLst>
      <p:ext uri="{BB962C8B-B14F-4D97-AF65-F5344CB8AC3E}">
        <p14:creationId xmlns:p14="http://schemas.microsoft.com/office/powerpoint/2010/main" val="2409488379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Проект бюджета Республики Татарстан основан на положениях: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45515" y="1340476"/>
            <a:ext cx="7366461" cy="9660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 Narrow" panose="020B0606020202030204" pitchFamily="34" charset="0"/>
              </a:rPr>
              <a:t>Бюджетного и Налогового кодексов </a:t>
            </a:r>
            <a:br>
              <a:rPr lang="ru-RU" sz="280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ru-RU" sz="2800" dirty="0">
                <a:solidFill>
                  <a:schemeClr val="tx1"/>
                </a:solidFill>
                <a:latin typeface="Arial Narrow" panose="020B0606020202030204" pitchFamily="34" charset="0"/>
              </a:rPr>
              <a:t>Российской Федерации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45513" y="2498845"/>
            <a:ext cx="7366461" cy="5423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 Narrow" panose="020B0606020202030204" pitchFamily="34" charset="0"/>
              </a:rPr>
              <a:t>Бюджетного кодекса Республики Татарстан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45513" y="3313282"/>
            <a:ext cx="7366461" cy="10556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 Narrow" panose="020B0606020202030204" pitchFamily="34" charset="0"/>
              </a:rPr>
              <a:t>Послания Президента Республики Татарстан Государственному Совету Республики Татарстан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45514" y="4561167"/>
            <a:ext cx="7366461" cy="10556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 Narrow" panose="020B0606020202030204" pitchFamily="34" charset="0"/>
              </a:rPr>
              <a:t>Стратегии социально-экономического развития Республики Татарстан до 2030 года</a:t>
            </a:r>
          </a:p>
        </p:txBody>
      </p:sp>
    </p:spTree>
    <p:extLst>
      <p:ext uri="{BB962C8B-B14F-4D97-AF65-F5344CB8AC3E}">
        <p14:creationId xmlns:p14="http://schemas.microsoft.com/office/powerpoint/2010/main" val="242567627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712" y="3322198"/>
            <a:ext cx="1566173" cy="864096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Главная </a:t>
            </a:r>
            <a:r>
              <a:rPr lang="ru-RU" dirty="0" smtClean="0"/>
              <a:t>цель стратегии - 2030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71712" y="593675"/>
            <a:ext cx="3494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3"/>
                </a:solidFill>
                <a:latin typeface="Arial Narrow" panose="020B0606020202030204" pitchFamily="34" charset="0"/>
              </a:rPr>
              <a:t>К 2030 году</a:t>
            </a:r>
            <a:r>
              <a:rPr lang="en-US" sz="2800" b="1" dirty="0">
                <a:solidFill>
                  <a:schemeClr val="accent3"/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dirty="0">
                <a:solidFill>
                  <a:schemeClr val="accent3"/>
                </a:solidFill>
                <a:latin typeface="Arial Narrow" panose="020B0606020202030204" pitchFamily="34" charset="0"/>
              </a:rPr>
              <a:t>Татарстан: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309386442"/>
              </p:ext>
            </p:extLst>
          </p:nvPr>
        </p:nvGraphicFramePr>
        <p:xfrm>
          <a:off x="2043953" y="1168422"/>
          <a:ext cx="9753599" cy="5404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140269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073732" y="1060731"/>
            <a:ext cx="8567374" cy="48649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4000" dirty="0">
                <a:latin typeface="Arial Narrow" panose="020B0606020202030204" pitchFamily="34" charset="0"/>
              </a:rPr>
              <a:t>Формирование проекта бюджета Республики Татарстан на трехлетний период, т.е. на очередной финансовый год и двухлетний плановый период, началось </a:t>
            </a:r>
            <a:r>
              <a:rPr lang="ru-RU" sz="4000" dirty="0" smtClean="0">
                <a:latin typeface="Arial Narrow" panose="020B0606020202030204" pitchFamily="34" charset="0"/>
              </a:rPr>
              <a:t>с </a:t>
            </a:r>
            <a:r>
              <a:rPr lang="ru-RU" sz="4000" dirty="0">
                <a:latin typeface="Arial Narrow" panose="020B0606020202030204" pitchFamily="34" charset="0"/>
              </a:rPr>
              <a:t>2010 года </a:t>
            </a:r>
            <a:br>
              <a:rPr lang="ru-RU" sz="4000" dirty="0">
                <a:latin typeface="Arial Narrow" panose="020B0606020202030204" pitchFamily="34" charset="0"/>
              </a:rPr>
            </a:br>
            <a:r>
              <a:rPr lang="ru-RU" sz="4000" dirty="0">
                <a:latin typeface="Arial Narrow" panose="020B0606020202030204" pitchFamily="34" charset="0"/>
              </a:rPr>
              <a:t>(перерыв - бюджет на 2016 год)</a:t>
            </a:r>
          </a:p>
        </p:txBody>
      </p:sp>
    </p:spTree>
    <p:extLst>
      <p:ext uri="{BB962C8B-B14F-4D97-AF65-F5344CB8AC3E}">
        <p14:creationId xmlns:p14="http://schemas.microsoft.com/office/powerpoint/2010/main" val="3177723899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430109"/>
              </p:ext>
            </p:extLst>
          </p:nvPr>
        </p:nvGraphicFramePr>
        <p:xfrm>
          <a:off x="1148080" y="1592105"/>
          <a:ext cx="10586720" cy="2705575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10586720"/>
              </a:tblGrid>
              <a:tr h="2705575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chemeClr val="accent2"/>
                          </a:solidFill>
                          <a:latin typeface="Arial Narrow" panose="020B0606020202030204" pitchFamily="34" charset="0"/>
                        </a:rPr>
                        <a:t>Бюджет</a:t>
                      </a:r>
                      <a:r>
                        <a:rPr lang="ru-RU" sz="32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3200" dirty="0">
                          <a:latin typeface="Arial Narrow" panose="020B0606020202030204" pitchFamily="34" charset="0"/>
                        </a:rPr>
                        <a:t>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          </a:r>
                      <a:r>
                        <a:rPr lang="ru-RU" sz="3200" dirty="0" smtClean="0">
                          <a:latin typeface="Arial Narrow" panose="020B0606020202030204" pitchFamily="34" charset="0"/>
                        </a:rPr>
                        <a:t>.</a:t>
                      </a:r>
                      <a:endParaRPr lang="ru-RU" sz="1050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46195" marR="46195" marT="0" marB="0"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441440" y="4451712"/>
            <a:ext cx="5319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>
                <a:latin typeface="Arial Narrow" panose="020B0606020202030204" pitchFamily="34" charset="0"/>
              </a:rPr>
              <a:t>(статья 6 Бюджетного кодекса РФ)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07335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Преимущества долгосрочного бюджетного планирования: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57835" y="1044413"/>
            <a:ext cx="10605247" cy="5262979"/>
          </a:xfrm>
          <a:prstGeom prst="rect">
            <a:avLst/>
          </a:prstGeom>
          <a:noFill/>
          <a:ln w="1905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</a:rPr>
              <a:t>Обеспечение прозрачности государственной бюджетной и налоговой политики на долгосрочный </a:t>
            </a: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период</a:t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</a:br>
            <a:endParaRPr lang="ru-RU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</a:rPr>
              <a:t>Позволяет оценить (на вариантной основе) финансовые возможности для принятия новых и исполнения действующих расходных обязательств, учесть последствия реализации отдельных и общих решений, структурных реформ, их влияния на сбалансированность бюджетов в долгосрочном </a:t>
            </a:r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периоде</a:t>
            </a:r>
            <a:b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</a:br>
            <a:endParaRPr lang="ru-RU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</a:rPr>
              <a:t>Переход к полноценному использованию программно-целевых методов управления за счет предсказуемости и стабильности расходов на реализацию государственных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229227282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34720" y="765175"/>
            <a:ext cx="10932160" cy="511175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40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Характеристика основных показателей прогноза социально-экономического </a:t>
            </a:r>
            <a:r>
              <a:rPr lang="ru-RU" sz="4000" b="1" dirty="0" smtClean="0">
                <a:solidFill>
                  <a:schemeClr val="accent6"/>
                </a:solidFill>
                <a:latin typeface="Arial Narrow" panose="020B0606020202030204" pitchFamily="34" charset="0"/>
              </a:rPr>
              <a:t>развития </a:t>
            </a:r>
            <a:r>
              <a:rPr lang="ru-RU" sz="4000" b="1" dirty="0" smtClean="0">
                <a:solidFill>
                  <a:schemeClr val="accent6"/>
                </a:solidFill>
                <a:latin typeface="Arial Narrow" panose="020B0606020202030204" pitchFamily="34" charset="0"/>
              </a:rPr>
              <a:t>и </a:t>
            </a:r>
            <a:r>
              <a:rPr lang="ru-RU" sz="40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их  взаимосвязь с основными налогами, поступающими в бюджет Республики Татарстан</a:t>
            </a:r>
          </a:p>
        </p:txBody>
      </p:sp>
    </p:spTree>
    <p:extLst>
      <p:ext uri="{BB962C8B-B14F-4D97-AF65-F5344CB8AC3E}">
        <p14:creationId xmlns:p14="http://schemas.microsoft.com/office/powerpoint/2010/main" val="3039210586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Макроэкономические показатели, на основе которых формируется бюджет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58687" y="709443"/>
            <a:ext cx="9669305" cy="57888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Валовый региональный продукт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58687" y="4100442"/>
            <a:ext cx="9669305" cy="57888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Производство промышленной продукции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58687" y="4789159"/>
            <a:ext cx="9669305" cy="51077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Производство сельскохозяйственной продукции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58687" y="1384538"/>
            <a:ext cx="9669305" cy="57888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Прибыль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70495" y="6009329"/>
            <a:ext cx="9657497" cy="57888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Оборот розничной торговли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70495" y="2052177"/>
            <a:ext cx="9669304" cy="57888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Фонд заработной платы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70495" y="5396528"/>
            <a:ext cx="9657497" cy="51077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Производство отдельных видов подакцизной продукции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670495" y="3430136"/>
            <a:ext cx="9657497" cy="57888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Индекс потребительских цен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70495" y="2711059"/>
            <a:ext cx="9657497" cy="57888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Объем инвестиций</a:t>
            </a:r>
          </a:p>
        </p:txBody>
      </p:sp>
    </p:spTree>
    <p:extLst>
      <p:ext uri="{BB962C8B-B14F-4D97-AF65-F5344CB8AC3E}">
        <p14:creationId xmlns:p14="http://schemas.microsoft.com/office/powerpoint/2010/main" val="1831796000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950259" y="46042"/>
            <a:ext cx="10667999" cy="1101440"/>
          </a:xfrm>
        </p:spPr>
        <p:txBody>
          <a:bodyPr>
            <a:noAutofit/>
          </a:bodyPr>
          <a:lstStyle/>
          <a:p>
            <a:r>
              <a:rPr lang="ru-RU" dirty="0"/>
              <a:t>Исходные условия формирования прогноза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социально-экономического </a:t>
            </a:r>
            <a:r>
              <a:rPr lang="ru-RU" dirty="0"/>
              <a:t>развития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030940" y="1425386"/>
          <a:ext cx="10650071" cy="4903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466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88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718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4309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2259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DB3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2020 </a:t>
                      </a:r>
                      <a:r>
                        <a:rPr lang="ru-RU" sz="28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2021 </a:t>
                      </a:r>
                      <a:r>
                        <a:rPr lang="ru-RU" sz="28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2022 </a:t>
                      </a:r>
                      <a:r>
                        <a:rPr lang="ru-RU" sz="28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259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Цена на нефть, долларов за баррель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59,7</a:t>
                      </a:r>
                      <a:endParaRPr lang="ru-RU" sz="36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57,9</a:t>
                      </a:r>
                      <a:endParaRPr lang="ru-RU" sz="36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56,3</a:t>
                      </a:r>
                      <a:endParaRPr lang="ru-RU" sz="36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59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Курс доллара, рублей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64,9</a:t>
                      </a:r>
                      <a:endParaRPr lang="ru-RU" sz="36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65,4</a:t>
                      </a:r>
                      <a:endParaRPr lang="ru-RU" sz="36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66,2</a:t>
                      </a:r>
                      <a:endParaRPr lang="ru-RU" sz="36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259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Инфляция, (рост %)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103,8</a:t>
                      </a:r>
                      <a:endParaRPr lang="ru-RU" sz="36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104,0</a:t>
                      </a:r>
                      <a:endParaRPr lang="ru-RU" sz="36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104,0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6476904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685800" y="191193"/>
            <a:ext cx="10784149" cy="760152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ВАЛОВОЙ РЕГИОНАЛЬНЫЙ ПРОДУКТ</a:t>
            </a:r>
            <a:endParaRPr lang="ru-RU" dirty="0"/>
          </a:p>
        </p:txBody>
      </p:sp>
      <p:graphicFrame>
        <p:nvGraphicFramePr>
          <p:cNvPr id="3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9949661"/>
              </p:ext>
            </p:extLst>
          </p:nvPr>
        </p:nvGraphicFramePr>
        <p:xfrm>
          <a:off x="914400" y="843280"/>
          <a:ext cx="11033759" cy="573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6974814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roup275"/>
          <p:cNvGrpSpPr/>
          <p:nvPr/>
        </p:nvGrpSpPr>
        <p:grpSpPr>
          <a:xfrm>
            <a:off x="2107573" y="1388068"/>
            <a:ext cx="952500" cy="3730089"/>
            <a:chOff x="3048000" y="3970147"/>
            <a:chExt cx="1905000" cy="7620001"/>
          </a:xfrm>
        </p:grpSpPr>
        <p:sp>
          <p:nvSpPr>
            <p:cNvPr id="276" name="Path276"/>
            <p:cNvSpPr/>
            <p:nvPr/>
          </p:nvSpPr>
          <p:spPr>
            <a:xfrm>
              <a:off x="3048000" y="10012808"/>
              <a:ext cx="1905000" cy="1577340"/>
            </a:xfrm>
            <a:custGeom>
              <a:avLst/>
              <a:gdLst/>
              <a:ahLst/>
              <a:cxnLst/>
              <a:rect l="l" t="t" r="r" b="b"/>
              <a:pathLst>
                <a:path w="1905000" h="1409700">
                  <a:moveTo>
                    <a:pt x="1905000" y="1409700"/>
                  </a:moveTo>
                  <a:lnTo>
                    <a:pt x="0" y="1409700"/>
                  </a:lnTo>
                  <a:lnTo>
                    <a:pt x="0" y="0"/>
                  </a:lnTo>
                  <a:lnTo>
                    <a:pt x="1905000" y="0"/>
                  </a:lnTo>
                  <a:lnTo>
                    <a:pt x="1905000" y="1409700"/>
                  </a:lnTo>
                  <a:close/>
                </a:path>
              </a:pathLst>
            </a:custGeom>
            <a:solidFill>
              <a:srgbClr val="5352B2">
                <a:alpha val="100000"/>
              </a:srgbClr>
            </a:solidFill>
            <a:ln w="0" cap="sq">
              <a:solidFill>
                <a:srgbClr val="5352B2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  <p:sp>
          <p:nvSpPr>
            <p:cNvPr id="278" name="Path278"/>
            <p:cNvSpPr/>
            <p:nvPr/>
          </p:nvSpPr>
          <p:spPr>
            <a:xfrm>
              <a:off x="3048000" y="9647048"/>
              <a:ext cx="1905000" cy="365760"/>
            </a:xfrm>
            <a:custGeom>
              <a:avLst/>
              <a:gdLst/>
              <a:ahLst/>
              <a:cxnLst/>
              <a:rect l="l" t="t" r="r" b="b"/>
              <a:pathLst>
                <a:path w="1905000" h="365760">
                  <a:moveTo>
                    <a:pt x="1905000" y="365761"/>
                  </a:moveTo>
                  <a:lnTo>
                    <a:pt x="0" y="365761"/>
                  </a:lnTo>
                  <a:lnTo>
                    <a:pt x="0" y="0"/>
                  </a:lnTo>
                  <a:lnTo>
                    <a:pt x="1905000" y="0"/>
                  </a:lnTo>
                  <a:lnTo>
                    <a:pt x="1905000" y="365761"/>
                  </a:lnTo>
                  <a:close/>
                </a:path>
              </a:pathLst>
            </a:custGeom>
            <a:solidFill>
              <a:srgbClr val="1A806C">
                <a:alpha val="100000"/>
              </a:srgbClr>
            </a:solidFill>
            <a:ln w="0" cap="sq">
              <a:solidFill>
                <a:srgbClr val="1A806C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  <p:sp>
          <p:nvSpPr>
            <p:cNvPr id="279" name="Path279"/>
            <p:cNvSpPr/>
            <p:nvPr/>
          </p:nvSpPr>
          <p:spPr>
            <a:xfrm>
              <a:off x="3048000" y="8679308"/>
              <a:ext cx="1905000" cy="967740"/>
            </a:xfrm>
            <a:custGeom>
              <a:avLst/>
              <a:gdLst/>
              <a:ahLst/>
              <a:cxnLst/>
              <a:rect l="l" t="t" r="r" b="b"/>
              <a:pathLst>
                <a:path w="1905000" h="967740">
                  <a:moveTo>
                    <a:pt x="1905000" y="967739"/>
                  </a:moveTo>
                  <a:lnTo>
                    <a:pt x="0" y="967739"/>
                  </a:lnTo>
                  <a:lnTo>
                    <a:pt x="0" y="0"/>
                  </a:lnTo>
                  <a:lnTo>
                    <a:pt x="1905000" y="0"/>
                  </a:lnTo>
                  <a:lnTo>
                    <a:pt x="1905000" y="967739"/>
                  </a:lnTo>
                  <a:close/>
                </a:path>
              </a:pathLst>
            </a:custGeom>
            <a:solidFill>
              <a:srgbClr val="BF9E76">
                <a:alpha val="100000"/>
              </a:srgbClr>
            </a:solidFill>
            <a:ln w="0" cap="sq">
              <a:solidFill>
                <a:srgbClr val="BF9E76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  <p:sp>
          <p:nvSpPr>
            <p:cNvPr id="280" name="Path280"/>
            <p:cNvSpPr/>
            <p:nvPr/>
          </p:nvSpPr>
          <p:spPr>
            <a:xfrm>
              <a:off x="3048000" y="8062087"/>
              <a:ext cx="1905000" cy="617221"/>
            </a:xfrm>
            <a:custGeom>
              <a:avLst/>
              <a:gdLst/>
              <a:ahLst/>
              <a:cxnLst/>
              <a:rect l="l" t="t" r="r" b="b"/>
              <a:pathLst>
                <a:path w="1905000" h="617221">
                  <a:moveTo>
                    <a:pt x="1905000" y="617220"/>
                  </a:moveTo>
                  <a:lnTo>
                    <a:pt x="0" y="617220"/>
                  </a:lnTo>
                  <a:lnTo>
                    <a:pt x="0" y="0"/>
                  </a:lnTo>
                  <a:lnTo>
                    <a:pt x="1905000" y="0"/>
                  </a:lnTo>
                  <a:lnTo>
                    <a:pt x="1905000" y="617220"/>
                  </a:lnTo>
                  <a:close/>
                </a:path>
              </a:pathLst>
            </a:custGeom>
            <a:solidFill>
              <a:srgbClr val="003C56">
                <a:alpha val="100000"/>
              </a:srgbClr>
            </a:solidFill>
            <a:ln w="0" cap="sq">
              <a:solidFill>
                <a:srgbClr val="003C56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  <p:sp>
          <p:nvSpPr>
            <p:cNvPr id="281" name="Path281"/>
            <p:cNvSpPr/>
            <p:nvPr/>
          </p:nvSpPr>
          <p:spPr>
            <a:xfrm>
              <a:off x="3048000" y="7635367"/>
              <a:ext cx="1905000" cy="426720"/>
            </a:xfrm>
            <a:custGeom>
              <a:avLst/>
              <a:gdLst/>
              <a:ahLst/>
              <a:cxnLst/>
              <a:rect l="l" t="t" r="r" b="b"/>
              <a:pathLst>
                <a:path w="1905000" h="426720">
                  <a:moveTo>
                    <a:pt x="1905000" y="426720"/>
                  </a:moveTo>
                  <a:lnTo>
                    <a:pt x="0" y="426720"/>
                  </a:lnTo>
                  <a:lnTo>
                    <a:pt x="0" y="0"/>
                  </a:lnTo>
                  <a:lnTo>
                    <a:pt x="1905000" y="0"/>
                  </a:lnTo>
                  <a:lnTo>
                    <a:pt x="1905000" y="426720"/>
                  </a:lnTo>
                  <a:close/>
                </a:path>
              </a:pathLst>
            </a:custGeom>
            <a:solidFill>
              <a:srgbClr val="D11103">
                <a:alpha val="100000"/>
              </a:srgbClr>
            </a:solidFill>
            <a:ln w="0" cap="sq">
              <a:solidFill>
                <a:srgbClr val="D11103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  <p:sp>
          <p:nvSpPr>
            <p:cNvPr id="282" name="Path282"/>
            <p:cNvSpPr/>
            <p:nvPr/>
          </p:nvSpPr>
          <p:spPr>
            <a:xfrm>
              <a:off x="3048000" y="7582027"/>
              <a:ext cx="1905000" cy="53340"/>
            </a:xfrm>
            <a:custGeom>
              <a:avLst/>
              <a:gdLst/>
              <a:ahLst/>
              <a:cxnLst/>
              <a:rect l="l" t="t" r="r" b="b"/>
              <a:pathLst>
                <a:path w="1905000" h="53340">
                  <a:moveTo>
                    <a:pt x="1905000" y="53339"/>
                  </a:moveTo>
                  <a:lnTo>
                    <a:pt x="0" y="53339"/>
                  </a:lnTo>
                  <a:lnTo>
                    <a:pt x="0" y="0"/>
                  </a:lnTo>
                  <a:lnTo>
                    <a:pt x="1905000" y="0"/>
                  </a:lnTo>
                  <a:lnTo>
                    <a:pt x="1905000" y="53339"/>
                  </a:lnTo>
                  <a:close/>
                </a:path>
              </a:pathLst>
            </a:custGeom>
            <a:solidFill>
              <a:srgbClr val="FF6200">
                <a:alpha val="100000"/>
              </a:srgbClr>
            </a:solidFill>
            <a:ln w="0" cap="sq">
              <a:solidFill>
                <a:srgbClr val="FF6200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  <p:sp>
          <p:nvSpPr>
            <p:cNvPr id="283" name="Path283"/>
            <p:cNvSpPr/>
            <p:nvPr/>
          </p:nvSpPr>
          <p:spPr>
            <a:xfrm>
              <a:off x="3048000" y="7406768"/>
              <a:ext cx="1905000" cy="175259"/>
            </a:xfrm>
            <a:custGeom>
              <a:avLst/>
              <a:gdLst/>
              <a:ahLst/>
              <a:cxnLst/>
              <a:rect l="l" t="t" r="r" b="b"/>
              <a:pathLst>
                <a:path w="1905000" h="175259">
                  <a:moveTo>
                    <a:pt x="1905000" y="175260"/>
                  </a:moveTo>
                  <a:lnTo>
                    <a:pt x="0" y="175260"/>
                  </a:lnTo>
                  <a:lnTo>
                    <a:pt x="0" y="0"/>
                  </a:lnTo>
                  <a:lnTo>
                    <a:pt x="1905000" y="0"/>
                  </a:lnTo>
                  <a:lnTo>
                    <a:pt x="1905000" y="175260"/>
                  </a:lnTo>
                  <a:close/>
                </a:path>
              </a:pathLst>
            </a:custGeom>
            <a:solidFill>
              <a:srgbClr val="F2C705">
                <a:alpha val="100000"/>
              </a:srgbClr>
            </a:solidFill>
            <a:ln w="0" cap="sq">
              <a:solidFill>
                <a:srgbClr val="F2C705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  <p:sp>
          <p:nvSpPr>
            <p:cNvPr id="284" name="Path284"/>
            <p:cNvSpPr/>
            <p:nvPr/>
          </p:nvSpPr>
          <p:spPr>
            <a:xfrm>
              <a:off x="3048000" y="6035167"/>
              <a:ext cx="1905000" cy="1371600"/>
            </a:xfrm>
            <a:custGeom>
              <a:avLst/>
              <a:gdLst/>
              <a:ahLst/>
              <a:cxnLst/>
              <a:rect l="l" t="t" r="r" b="b"/>
              <a:pathLst>
                <a:path w="1905000" h="1371600">
                  <a:moveTo>
                    <a:pt x="1905000" y="1371600"/>
                  </a:moveTo>
                  <a:lnTo>
                    <a:pt x="0" y="1371600"/>
                  </a:lnTo>
                  <a:lnTo>
                    <a:pt x="0" y="0"/>
                  </a:lnTo>
                  <a:lnTo>
                    <a:pt x="1905000" y="0"/>
                  </a:lnTo>
                  <a:lnTo>
                    <a:pt x="1905000" y="1371600"/>
                  </a:lnTo>
                  <a:close/>
                </a:path>
              </a:pathLst>
            </a:custGeom>
            <a:solidFill>
              <a:srgbClr val="9BBA61">
                <a:alpha val="100000"/>
              </a:srgbClr>
            </a:solidFill>
            <a:ln w="0" cap="sq">
              <a:solidFill>
                <a:srgbClr val="9BBA61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  <p:sp>
          <p:nvSpPr>
            <p:cNvPr id="285" name="Path285"/>
            <p:cNvSpPr/>
            <p:nvPr/>
          </p:nvSpPr>
          <p:spPr>
            <a:xfrm>
              <a:off x="3048000" y="3970147"/>
              <a:ext cx="1905000" cy="2065020"/>
            </a:xfrm>
            <a:custGeom>
              <a:avLst/>
              <a:gdLst/>
              <a:ahLst/>
              <a:cxnLst/>
              <a:rect l="l" t="t" r="r" b="b"/>
              <a:pathLst>
                <a:path w="1905000" h="2065020">
                  <a:moveTo>
                    <a:pt x="1905000" y="2065020"/>
                  </a:moveTo>
                  <a:lnTo>
                    <a:pt x="0" y="2065020"/>
                  </a:lnTo>
                  <a:lnTo>
                    <a:pt x="0" y="0"/>
                  </a:lnTo>
                  <a:lnTo>
                    <a:pt x="1905000" y="0"/>
                  </a:lnTo>
                  <a:lnTo>
                    <a:pt x="1905000" y="2065020"/>
                  </a:lnTo>
                  <a:close/>
                </a:path>
              </a:pathLst>
            </a:custGeom>
            <a:solidFill>
              <a:srgbClr val="0096BD">
                <a:alpha val="100000"/>
              </a:srgbClr>
            </a:solidFill>
            <a:ln w="0" cap="sq">
              <a:solidFill>
                <a:srgbClr val="0096BD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</p:grpSp>
      <p:grpSp>
        <p:nvGrpSpPr>
          <p:cNvPr id="286" name="Group286"/>
          <p:cNvGrpSpPr/>
          <p:nvPr/>
        </p:nvGrpSpPr>
        <p:grpSpPr>
          <a:xfrm>
            <a:off x="5103422" y="1399596"/>
            <a:ext cx="952500" cy="3718561"/>
            <a:chOff x="9144000" y="3970147"/>
            <a:chExt cx="1905000" cy="7437121"/>
          </a:xfrm>
        </p:grpSpPr>
        <p:sp>
          <p:nvSpPr>
            <p:cNvPr id="287" name="Path287"/>
            <p:cNvSpPr/>
            <p:nvPr/>
          </p:nvSpPr>
          <p:spPr>
            <a:xfrm>
              <a:off x="9144000" y="9890888"/>
              <a:ext cx="1905000" cy="1516380"/>
            </a:xfrm>
            <a:custGeom>
              <a:avLst/>
              <a:gdLst/>
              <a:ahLst/>
              <a:cxnLst/>
              <a:rect l="l" t="t" r="r" b="b"/>
              <a:pathLst>
                <a:path w="1905000" h="1516380">
                  <a:moveTo>
                    <a:pt x="1905000" y="1516380"/>
                  </a:moveTo>
                  <a:lnTo>
                    <a:pt x="0" y="1516380"/>
                  </a:lnTo>
                  <a:lnTo>
                    <a:pt x="0" y="0"/>
                  </a:lnTo>
                  <a:lnTo>
                    <a:pt x="1905000" y="0"/>
                  </a:lnTo>
                  <a:lnTo>
                    <a:pt x="1905000" y="1516380"/>
                  </a:lnTo>
                  <a:close/>
                </a:path>
              </a:pathLst>
            </a:custGeom>
            <a:solidFill>
              <a:srgbClr val="5352B2">
                <a:alpha val="100000"/>
              </a:srgbClr>
            </a:solidFill>
            <a:ln w="0" cap="sq">
              <a:solidFill>
                <a:srgbClr val="5352B2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  <p:sp>
          <p:nvSpPr>
            <p:cNvPr id="289" name="Path289"/>
            <p:cNvSpPr/>
            <p:nvPr/>
          </p:nvSpPr>
          <p:spPr>
            <a:xfrm>
              <a:off x="9144000" y="9494648"/>
              <a:ext cx="1905000" cy="396240"/>
            </a:xfrm>
            <a:custGeom>
              <a:avLst/>
              <a:gdLst/>
              <a:ahLst/>
              <a:cxnLst/>
              <a:rect l="l" t="t" r="r" b="b"/>
              <a:pathLst>
                <a:path w="1905000" h="396240">
                  <a:moveTo>
                    <a:pt x="1905000" y="396240"/>
                  </a:moveTo>
                  <a:lnTo>
                    <a:pt x="0" y="396240"/>
                  </a:lnTo>
                  <a:lnTo>
                    <a:pt x="0" y="0"/>
                  </a:lnTo>
                  <a:lnTo>
                    <a:pt x="1905000" y="0"/>
                  </a:lnTo>
                  <a:lnTo>
                    <a:pt x="1905000" y="396240"/>
                  </a:lnTo>
                  <a:close/>
                </a:path>
              </a:pathLst>
            </a:custGeom>
            <a:solidFill>
              <a:srgbClr val="1A806C">
                <a:alpha val="100000"/>
              </a:srgbClr>
            </a:solidFill>
            <a:ln w="0" cap="sq">
              <a:solidFill>
                <a:srgbClr val="1A806C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  <p:sp>
          <p:nvSpPr>
            <p:cNvPr id="290" name="Path290"/>
            <p:cNvSpPr/>
            <p:nvPr/>
          </p:nvSpPr>
          <p:spPr>
            <a:xfrm>
              <a:off x="9144000" y="8443088"/>
              <a:ext cx="1905000" cy="1051560"/>
            </a:xfrm>
            <a:custGeom>
              <a:avLst/>
              <a:gdLst/>
              <a:ahLst/>
              <a:cxnLst/>
              <a:rect l="l" t="t" r="r" b="b"/>
              <a:pathLst>
                <a:path w="1905000" h="1051560">
                  <a:moveTo>
                    <a:pt x="1905000" y="1051560"/>
                  </a:moveTo>
                  <a:lnTo>
                    <a:pt x="0" y="1051560"/>
                  </a:lnTo>
                  <a:lnTo>
                    <a:pt x="0" y="0"/>
                  </a:lnTo>
                  <a:lnTo>
                    <a:pt x="1905000" y="0"/>
                  </a:lnTo>
                  <a:lnTo>
                    <a:pt x="1905000" y="1051560"/>
                  </a:lnTo>
                  <a:close/>
                </a:path>
              </a:pathLst>
            </a:custGeom>
            <a:solidFill>
              <a:srgbClr val="BF9E76">
                <a:alpha val="100000"/>
              </a:srgbClr>
            </a:solidFill>
            <a:ln w="0" cap="sq">
              <a:solidFill>
                <a:srgbClr val="BF9E76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  <p:sp>
          <p:nvSpPr>
            <p:cNvPr id="291" name="Path291"/>
            <p:cNvSpPr/>
            <p:nvPr/>
          </p:nvSpPr>
          <p:spPr>
            <a:xfrm>
              <a:off x="9144000" y="7795387"/>
              <a:ext cx="1905000" cy="647701"/>
            </a:xfrm>
            <a:custGeom>
              <a:avLst/>
              <a:gdLst/>
              <a:ahLst/>
              <a:cxnLst/>
              <a:rect l="l" t="t" r="r" b="b"/>
              <a:pathLst>
                <a:path w="1905000" h="647701">
                  <a:moveTo>
                    <a:pt x="1905000" y="647700"/>
                  </a:moveTo>
                  <a:lnTo>
                    <a:pt x="0" y="647700"/>
                  </a:lnTo>
                  <a:lnTo>
                    <a:pt x="0" y="0"/>
                  </a:lnTo>
                  <a:lnTo>
                    <a:pt x="1905000" y="0"/>
                  </a:lnTo>
                  <a:lnTo>
                    <a:pt x="1905000" y="647700"/>
                  </a:lnTo>
                  <a:close/>
                </a:path>
              </a:pathLst>
            </a:custGeom>
            <a:solidFill>
              <a:srgbClr val="003C56">
                <a:alpha val="100000"/>
              </a:srgbClr>
            </a:solidFill>
            <a:ln w="0" cap="sq">
              <a:solidFill>
                <a:srgbClr val="003C56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  <p:sp>
          <p:nvSpPr>
            <p:cNvPr id="292" name="Path292"/>
            <p:cNvSpPr/>
            <p:nvPr/>
          </p:nvSpPr>
          <p:spPr>
            <a:xfrm>
              <a:off x="9144000" y="7315327"/>
              <a:ext cx="1905000" cy="480060"/>
            </a:xfrm>
            <a:custGeom>
              <a:avLst/>
              <a:gdLst/>
              <a:ahLst/>
              <a:cxnLst/>
              <a:rect l="l" t="t" r="r" b="b"/>
              <a:pathLst>
                <a:path w="1905000" h="480060">
                  <a:moveTo>
                    <a:pt x="1905000" y="480060"/>
                  </a:moveTo>
                  <a:lnTo>
                    <a:pt x="0" y="480060"/>
                  </a:lnTo>
                  <a:lnTo>
                    <a:pt x="0" y="0"/>
                  </a:lnTo>
                  <a:lnTo>
                    <a:pt x="1905000" y="0"/>
                  </a:lnTo>
                  <a:lnTo>
                    <a:pt x="1905000" y="480060"/>
                  </a:lnTo>
                  <a:close/>
                </a:path>
              </a:pathLst>
            </a:custGeom>
            <a:solidFill>
              <a:srgbClr val="D11103">
                <a:alpha val="100000"/>
              </a:srgbClr>
            </a:solidFill>
            <a:ln w="0" cap="sq">
              <a:solidFill>
                <a:srgbClr val="D11103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  <p:sp>
          <p:nvSpPr>
            <p:cNvPr id="293" name="Path293"/>
            <p:cNvSpPr/>
            <p:nvPr/>
          </p:nvSpPr>
          <p:spPr>
            <a:xfrm>
              <a:off x="9144000" y="7261987"/>
              <a:ext cx="1905000" cy="53340"/>
            </a:xfrm>
            <a:custGeom>
              <a:avLst/>
              <a:gdLst/>
              <a:ahLst/>
              <a:cxnLst/>
              <a:rect l="l" t="t" r="r" b="b"/>
              <a:pathLst>
                <a:path w="1905000" h="53340">
                  <a:moveTo>
                    <a:pt x="1905000" y="53340"/>
                  </a:moveTo>
                  <a:lnTo>
                    <a:pt x="0" y="53340"/>
                  </a:lnTo>
                  <a:lnTo>
                    <a:pt x="0" y="0"/>
                  </a:lnTo>
                  <a:lnTo>
                    <a:pt x="1905000" y="0"/>
                  </a:lnTo>
                  <a:lnTo>
                    <a:pt x="1905000" y="53340"/>
                  </a:lnTo>
                  <a:close/>
                </a:path>
              </a:pathLst>
            </a:custGeom>
            <a:solidFill>
              <a:srgbClr val="FF6200">
                <a:alpha val="100000"/>
              </a:srgbClr>
            </a:solidFill>
            <a:ln w="0" cap="sq">
              <a:solidFill>
                <a:srgbClr val="FF6200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  <p:sp>
          <p:nvSpPr>
            <p:cNvPr id="294" name="Path294"/>
            <p:cNvSpPr/>
            <p:nvPr/>
          </p:nvSpPr>
          <p:spPr>
            <a:xfrm>
              <a:off x="9144000" y="7094347"/>
              <a:ext cx="1905000" cy="167640"/>
            </a:xfrm>
            <a:custGeom>
              <a:avLst/>
              <a:gdLst/>
              <a:ahLst/>
              <a:cxnLst/>
              <a:rect l="l" t="t" r="r" b="b"/>
              <a:pathLst>
                <a:path w="1905000" h="167640">
                  <a:moveTo>
                    <a:pt x="1905000" y="167640"/>
                  </a:moveTo>
                  <a:lnTo>
                    <a:pt x="0" y="167640"/>
                  </a:lnTo>
                  <a:lnTo>
                    <a:pt x="0" y="0"/>
                  </a:lnTo>
                  <a:lnTo>
                    <a:pt x="1905000" y="0"/>
                  </a:lnTo>
                  <a:lnTo>
                    <a:pt x="1905000" y="167640"/>
                  </a:lnTo>
                  <a:close/>
                </a:path>
              </a:pathLst>
            </a:custGeom>
            <a:solidFill>
              <a:srgbClr val="F2C705">
                <a:alpha val="100000"/>
              </a:srgbClr>
            </a:solidFill>
            <a:ln w="0" cap="sq">
              <a:solidFill>
                <a:srgbClr val="F2C705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  <p:sp>
          <p:nvSpPr>
            <p:cNvPr id="295" name="Path295"/>
            <p:cNvSpPr/>
            <p:nvPr/>
          </p:nvSpPr>
          <p:spPr>
            <a:xfrm>
              <a:off x="9144000" y="5715127"/>
              <a:ext cx="1905000" cy="1379220"/>
            </a:xfrm>
            <a:custGeom>
              <a:avLst/>
              <a:gdLst/>
              <a:ahLst/>
              <a:cxnLst/>
              <a:rect l="l" t="t" r="r" b="b"/>
              <a:pathLst>
                <a:path w="1905000" h="1379220">
                  <a:moveTo>
                    <a:pt x="1905000" y="1379220"/>
                  </a:moveTo>
                  <a:lnTo>
                    <a:pt x="0" y="1379220"/>
                  </a:lnTo>
                  <a:lnTo>
                    <a:pt x="0" y="0"/>
                  </a:lnTo>
                  <a:lnTo>
                    <a:pt x="1905000" y="0"/>
                  </a:lnTo>
                  <a:lnTo>
                    <a:pt x="1905000" y="1379220"/>
                  </a:lnTo>
                  <a:close/>
                </a:path>
              </a:pathLst>
            </a:custGeom>
            <a:solidFill>
              <a:srgbClr val="9BBA61">
                <a:alpha val="100000"/>
              </a:srgbClr>
            </a:solidFill>
            <a:ln w="0" cap="sq">
              <a:solidFill>
                <a:srgbClr val="9BBA61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  <p:sp>
          <p:nvSpPr>
            <p:cNvPr id="296" name="Path296"/>
            <p:cNvSpPr/>
            <p:nvPr/>
          </p:nvSpPr>
          <p:spPr>
            <a:xfrm>
              <a:off x="9144000" y="3970147"/>
              <a:ext cx="1905000" cy="1744980"/>
            </a:xfrm>
            <a:custGeom>
              <a:avLst/>
              <a:gdLst/>
              <a:ahLst/>
              <a:cxnLst/>
              <a:rect l="l" t="t" r="r" b="b"/>
              <a:pathLst>
                <a:path w="1905000" h="1744980">
                  <a:moveTo>
                    <a:pt x="1905000" y="1744980"/>
                  </a:moveTo>
                  <a:lnTo>
                    <a:pt x="0" y="1744980"/>
                  </a:lnTo>
                  <a:lnTo>
                    <a:pt x="0" y="0"/>
                  </a:lnTo>
                  <a:lnTo>
                    <a:pt x="1905000" y="0"/>
                  </a:lnTo>
                  <a:lnTo>
                    <a:pt x="1905000" y="1744980"/>
                  </a:lnTo>
                  <a:close/>
                </a:path>
              </a:pathLst>
            </a:custGeom>
            <a:solidFill>
              <a:srgbClr val="0096BD">
                <a:alpha val="100000"/>
              </a:srgbClr>
            </a:solidFill>
            <a:ln w="0" cap="sq">
              <a:solidFill>
                <a:srgbClr val="0096BD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</p:grpSp>
      <p:sp>
        <p:nvSpPr>
          <p:cNvPr id="297" name="Path297"/>
          <p:cNvSpPr/>
          <p:nvPr/>
        </p:nvSpPr>
        <p:spPr>
          <a:xfrm>
            <a:off x="3142506" y="1388068"/>
            <a:ext cx="49524" cy="1717457"/>
          </a:xfrm>
          <a:custGeom>
            <a:avLst/>
            <a:gdLst/>
            <a:ahLst/>
            <a:cxnLst/>
            <a:rect l="l" t="t" r="r" b="b"/>
            <a:pathLst>
              <a:path w="146050" h="3611880">
                <a:moveTo>
                  <a:pt x="146050" y="3611880"/>
                </a:moveTo>
                <a:lnTo>
                  <a:pt x="0" y="3611880"/>
                </a:lnTo>
                <a:lnTo>
                  <a:pt x="0" y="0"/>
                </a:lnTo>
                <a:lnTo>
                  <a:pt x="146050" y="0"/>
                </a:lnTo>
                <a:lnTo>
                  <a:pt x="146050" y="3611880"/>
                </a:lnTo>
                <a:close/>
              </a:path>
            </a:pathLst>
          </a:custGeom>
          <a:solidFill>
            <a:srgbClr val="999999">
              <a:alpha val="100000"/>
            </a:srgbClr>
          </a:solidFill>
          <a:ln w="0" cap="sq">
            <a:solidFill>
              <a:srgbClr val="999999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 sz="900"/>
          </a:p>
        </p:txBody>
      </p:sp>
      <p:sp>
        <p:nvSpPr>
          <p:cNvPr id="298" name="Path298"/>
          <p:cNvSpPr/>
          <p:nvPr/>
        </p:nvSpPr>
        <p:spPr>
          <a:xfrm>
            <a:off x="6196356" y="1399596"/>
            <a:ext cx="50059" cy="1591318"/>
          </a:xfrm>
          <a:custGeom>
            <a:avLst/>
            <a:gdLst/>
            <a:ahLst/>
            <a:cxnLst/>
            <a:rect l="l" t="t" r="r" b="b"/>
            <a:pathLst>
              <a:path w="146050" h="3291840">
                <a:moveTo>
                  <a:pt x="146050" y="3291840"/>
                </a:moveTo>
                <a:lnTo>
                  <a:pt x="0" y="3291840"/>
                </a:lnTo>
                <a:lnTo>
                  <a:pt x="0" y="0"/>
                </a:lnTo>
                <a:lnTo>
                  <a:pt x="146050" y="0"/>
                </a:lnTo>
                <a:lnTo>
                  <a:pt x="146050" y="3291840"/>
                </a:lnTo>
                <a:close/>
              </a:path>
            </a:pathLst>
          </a:custGeom>
          <a:solidFill>
            <a:srgbClr val="999999">
              <a:alpha val="100000"/>
            </a:srgbClr>
          </a:solidFill>
          <a:ln w="0" cap="sq">
            <a:solidFill>
              <a:srgbClr val="999999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 sz="900"/>
          </a:p>
        </p:txBody>
      </p:sp>
      <p:sp>
        <p:nvSpPr>
          <p:cNvPr id="299" name="Path299"/>
          <p:cNvSpPr/>
          <p:nvPr/>
        </p:nvSpPr>
        <p:spPr>
          <a:xfrm>
            <a:off x="8153464" y="1350056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750" y="317500"/>
                </a:moveTo>
                <a:lnTo>
                  <a:pt x="158750" y="317500"/>
                </a:lnTo>
                <a:cubicBezTo>
                  <a:pt x="71069" y="317500"/>
                  <a:pt x="0" y="246431"/>
                  <a:pt x="0" y="158750"/>
                </a:cubicBezTo>
                <a:cubicBezTo>
                  <a:pt x="0" y="71082"/>
                  <a:pt x="71069" y="0"/>
                  <a:pt x="158750" y="0"/>
                </a:cubicBezTo>
                <a:lnTo>
                  <a:pt x="158750" y="0"/>
                </a:lnTo>
                <a:cubicBezTo>
                  <a:pt x="246418" y="0"/>
                  <a:pt x="317500" y="71082"/>
                  <a:pt x="317500" y="158750"/>
                </a:cubicBezTo>
                <a:cubicBezTo>
                  <a:pt x="317500" y="246431"/>
                  <a:pt x="246418" y="317500"/>
                  <a:pt x="158750" y="317500"/>
                </a:cubicBezTo>
              </a:path>
            </a:pathLst>
          </a:custGeom>
          <a:solidFill>
            <a:srgbClr val="0096BD">
              <a:alpha val="100000"/>
            </a:srgbClr>
          </a:solidFill>
          <a:ln w="0" cap="sq">
            <a:solidFill>
              <a:srgbClr val="0096BD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 sz="900"/>
          </a:p>
        </p:txBody>
      </p:sp>
      <p:sp>
        <p:nvSpPr>
          <p:cNvPr id="300" name="Path300"/>
          <p:cNvSpPr/>
          <p:nvPr/>
        </p:nvSpPr>
        <p:spPr>
          <a:xfrm>
            <a:off x="8153464" y="1699558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750" y="317500"/>
                </a:moveTo>
                <a:lnTo>
                  <a:pt x="158750" y="317500"/>
                </a:lnTo>
                <a:cubicBezTo>
                  <a:pt x="71069" y="317500"/>
                  <a:pt x="0" y="246418"/>
                  <a:pt x="0" y="158750"/>
                </a:cubicBezTo>
                <a:cubicBezTo>
                  <a:pt x="0" y="71069"/>
                  <a:pt x="71069" y="0"/>
                  <a:pt x="158750" y="0"/>
                </a:cubicBezTo>
                <a:lnTo>
                  <a:pt x="158750" y="0"/>
                </a:lnTo>
                <a:cubicBezTo>
                  <a:pt x="246418" y="0"/>
                  <a:pt x="317500" y="71069"/>
                  <a:pt x="317500" y="158750"/>
                </a:cubicBezTo>
                <a:cubicBezTo>
                  <a:pt x="317500" y="246418"/>
                  <a:pt x="246418" y="317500"/>
                  <a:pt x="158750" y="317500"/>
                </a:cubicBezTo>
              </a:path>
            </a:pathLst>
          </a:custGeom>
          <a:solidFill>
            <a:srgbClr val="9BBA61">
              <a:alpha val="100000"/>
            </a:srgbClr>
          </a:solidFill>
          <a:ln w="0" cap="sq">
            <a:solidFill>
              <a:srgbClr val="9BBA61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 sz="900"/>
          </a:p>
        </p:txBody>
      </p:sp>
      <p:sp>
        <p:nvSpPr>
          <p:cNvPr id="301" name="Path301"/>
          <p:cNvSpPr/>
          <p:nvPr/>
        </p:nvSpPr>
        <p:spPr>
          <a:xfrm>
            <a:off x="8153464" y="2049055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750" y="317500"/>
                </a:moveTo>
                <a:lnTo>
                  <a:pt x="158750" y="317500"/>
                </a:lnTo>
                <a:cubicBezTo>
                  <a:pt x="71069" y="317500"/>
                  <a:pt x="0" y="246431"/>
                  <a:pt x="0" y="158750"/>
                </a:cubicBezTo>
                <a:cubicBezTo>
                  <a:pt x="0" y="71082"/>
                  <a:pt x="71069" y="0"/>
                  <a:pt x="158750" y="0"/>
                </a:cubicBezTo>
                <a:lnTo>
                  <a:pt x="158750" y="0"/>
                </a:lnTo>
                <a:cubicBezTo>
                  <a:pt x="246418" y="0"/>
                  <a:pt x="317500" y="71082"/>
                  <a:pt x="317500" y="158750"/>
                </a:cubicBezTo>
                <a:cubicBezTo>
                  <a:pt x="317500" y="246431"/>
                  <a:pt x="246418" y="317500"/>
                  <a:pt x="158750" y="317500"/>
                </a:cubicBezTo>
              </a:path>
            </a:pathLst>
          </a:custGeom>
          <a:solidFill>
            <a:srgbClr val="F2C705">
              <a:alpha val="100000"/>
            </a:srgbClr>
          </a:solidFill>
          <a:ln w="0" cap="sq">
            <a:solidFill>
              <a:srgbClr val="F2C705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 sz="900"/>
          </a:p>
        </p:txBody>
      </p:sp>
      <p:sp>
        <p:nvSpPr>
          <p:cNvPr id="302" name="Path302"/>
          <p:cNvSpPr/>
          <p:nvPr/>
        </p:nvSpPr>
        <p:spPr>
          <a:xfrm>
            <a:off x="8153464" y="2584765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750" y="317500"/>
                </a:moveTo>
                <a:lnTo>
                  <a:pt x="158750" y="317500"/>
                </a:lnTo>
                <a:cubicBezTo>
                  <a:pt x="71069" y="317500"/>
                  <a:pt x="0" y="246418"/>
                  <a:pt x="0" y="158750"/>
                </a:cubicBezTo>
                <a:cubicBezTo>
                  <a:pt x="0" y="71069"/>
                  <a:pt x="71069" y="0"/>
                  <a:pt x="158750" y="0"/>
                </a:cubicBezTo>
                <a:lnTo>
                  <a:pt x="158750" y="0"/>
                </a:lnTo>
                <a:cubicBezTo>
                  <a:pt x="246418" y="0"/>
                  <a:pt x="317500" y="71069"/>
                  <a:pt x="317500" y="158750"/>
                </a:cubicBezTo>
                <a:cubicBezTo>
                  <a:pt x="317500" y="246418"/>
                  <a:pt x="246418" y="317500"/>
                  <a:pt x="158750" y="317500"/>
                </a:cubicBezTo>
              </a:path>
            </a:pathLst>
          </a:custGeom>
          <a:solidFill>
            <a:srgbClr val="FF6200">
              <a:alpha val="100000"/>
            </a:srgbClr>
          </a:solidFill>
          <a:ln w="0" cap="sq">
            <a:solidFill>
              <a:srgbClr val="FF6200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 sz="900"/>
          </a:p>
        </p:txBody>
      </p:sp>
      <p:sp>
        <p:nvSpPr>
          <p:cNvPr id="303" name="Path303"/>
          <p:cNvSpPr/>
          <p:nvPr/>
        </p:nvSpPr>
        <p:spPr>
          <a:xfrm>
            <a:off x="8153464" y="3317322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750" y="317500"/>
                </a:moveTo>
                <a:lnTo>
                  <a:pt x="158750" y="317500"/>
                </a:lnTo>
                <a:cubicBezTo>
                  <a:pt x="71069" y="317500"/>
                  <a:pt x="0" y="246431"/>
                  <a:pt x="0" y="158750"/>
                </a:cubicBezTo>
                <a:cubicBezTo>
                  <a:pt x="0" y="71082"/>
                  <a:pt x="71069" y="0"/>
                  <a:pt x="158750" y="0"/>
                </a:cubicBezTo>
                <a:lnTo>
                  <a:pt x="158750" y="0"/>
                </a:lnTo>
                <a:cubicBezTo>
                  <a:pt x="246418" y="0"/>
                  <a:pt x="317500" y="71082"/>
                  <a:pt x="317500" y="158750"/>
                </a:cubicBezTo>
                <a:cubicBezTo>
                  <a:pt x="317500" y="246431"/>
                  <a:pt x="246418" y="317500"/>
                  <a:pt x="158750" y="317500"/>
                </a:cubicBezTo>
              </a:path>
            </a:pathLst>
          </a:custGeom>
          <a:solidFill>
            <a:srgbClr val="D11103">
              <a:alpha val="100000"/>
            </a:srgbClr>
          </a:solidFill>
          <a:ln w="0" cap="sq">
            <a:solidFill>
              <a:srgbClr val="D11103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 sz="900"/>
          </a:p>
        </p:txBody>
      </p:sp>
      <p:sp>
        <p:nvSpPr>
          <p:cNvPr id="304" name="Path304"/>
          <p:cNvSpPr/>
          <p:nvPr/>
        </p:nvSpPr>
        <p:spPr>
          <a:xfrm>
            <a:off x="8153464" y="3668634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750" y="317500"/>
                </a:moveTo>
                <a:lnTo>
                  <a:pt x="158750" y="317500"/>
                </a:lnTo>
                <a:cubicBezTo>
                  <a:pt x="71069" y="317500"/>
                  <a:pt x="0" y="246418"/>
                  <a:pt x="0" y="158750"/>
                </a:cubicBezTo>
                <a:cubicBezTo>
                  <a:pt x="0" y="71069"/>
                  <a:pt x="71069" y="0"/>
                  <a:pt x="158750" y="0"/>
                </a:cubicBezTo>
                <a:lnTo>
                  <a:pt x="158750" y="0"/>
                </a:lnTo>
                <a:cubicBezTo>
                  <a:pt x="246418" y="0"/>
                  <a:pt x="317500" y="71069"/>
                  <a:pt x="317500" y="158750"/>
                </a:cubicBezTo>
                <a:cubicBezTo>
                  <a:pt x="317500" y="246418"/>
                  <a:pt x="246418" y="317500"/>
                  <a:pt x="158750" y="317500"/>
                </a:cubicBezTo>
              </a:path>
            </a:pathLst>
          </a:custGeom>
          <a:solidFill>
            <a:srgbClr val="003C56">
              <a:alpha val="100000"/>
            </a:srgbClr>
          </a:solidFill>
          <a:ln w="0" cap="sq">
            <a:solidFill>
              <a:srgbClr val="003C56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 sz="900"/>
          </a:p>
        </p:txBody>
      </p:sp>
      <p:sp>
        <p:nvSpPr>
          <p:cNvPr id="305" name="Path305"/>
          <p:cNvSpPr/>
          <p:nvPr/>
        </p:nvSpPr>
        <p:spPr>
          <a:xfrm>
            <a:off x="8153464" y="4019943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750" y="317500"/>
                </a:moveTo>
                <a:lnTo>
                  <a:pt x="158750" y="317500"/>
                </a:lnTo>
                <a:cubicBezTo>
                  <a:pt x="71069" y="317500"/>
                  <a:pt x="0" y="246418"/>
                  <a:pt x="0" y="158750"/>
                </a:cubicBezTo>
                <a:cubicBezTo>
                  <a:pt x="0" y="71069"/>
                  <a:pt x="71069" y="0"/>
                  <a:pt x="158750" y="0"/>
                </a:cubicBezTo>
                <a:lnTo>
                  <a:pt x="158750" y="0"/>
                </a:lnTo>
                <a:cubicBezTo>
                  <a:pt x="246418" y="0"/>
                  <a:pt x="317500" y="71069"/>
                  <a:pt x="317500" y="158750"/>
                </a:cubicBezTo>
                <a:cubicBezTo>
                  <a:pt x="317500" y="246418"/>
                  <a:pt x="246418" y="317500"/>
                  <a:pt x="158750" y="317500"/>
                </a:cubicBezTo>
              </a:path>
            </a:pathLst>
          </a:custGeom>
          <a:solidFill>
            <a:srgbClr val="BF9E76">
              <a:alpha val="100000"/>
            </a:srgbClr>
          </a:solidFill>
          <a:ln w="0" cap="sq">
            <a:solidFill>
              <a:srgbClr val="BF9E76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 sz="900"/>
          </a:p>
        </p:txBody>
      </p:sp>
      <p:sp>
        <p:nvSpPr>
          <p:cNvPr id="306" name="Path306"/>
          <p:cNvSpPr/>
          <p:nvPr/>
        </p:nvSpPr>
        <p:spPr>
          <a:xfrm>
            <a:off x="8153464" y="4371252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750" y="317500"/>
                </a:moveTo>
                <a:lnTo>
                  <a:pt x="158750" y="317500"/>
                </a:lnTo>
                <a:cubicBezTo>
                  <a:pt x="71069" y="317500"/>
                  <a:pt x="0" y="246431"/>
                  <a:pt x="0" y="158750"/>
                </a:cubicBezTo>
                <a:cubicBezTo>
                  <a:pt x="0" y="71082"/>
                  <a:pt x="71069" y="0"/>
                  <a:pt x="158750" y="0"/>
                </a:cubicBezTo>
                <a:lnTo>
                  <a:pt x="158750" y="0"/>
                </a:lnTo>
                <a:cubicBezTo>
                  <a:pt x="246418" y="0"/>
                  <a:pt x="317500" y="71082"/>
                  <a:pt x="317500" y="158750"/>
                </a:cubicBezTo>
                <a:cubicBezTo>
                  <a:pt x="317500" y="246431"/>
                  <a:pt x="246418" y="317500"/>
                  <a:pt x="158750" y="317500"/>
                </a:cubicBezTo>
              </a:path>
            </a:pathLst>
          </a:custGeom>
          <a:solidFill>
            <a:srgbClr val="1A806C">
              <a:alpha val="100000"/>
            </a:srgbClr>
          </a:solidFill>
          <a:ln w="0" cap="sq">
            <a:solidFill>
              <a:srgbClr val="1A806C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 sz="900"/>
          </a:p>
        </p:txBody>
      </p:sp>
      <p:sp>
        <p:nvSpPr>
          <p:cNvPr id="308" name="Path308"/>
          <p:cNvSpPr/>
          <p:nvPr/>
        </p:nvSpPr>
        <p:spPr>
          <a:xfrm>
            <a:off x="8153464" y="4697362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750" y="317500"/>
                </a:moveTo>
                <a:lnTo>
                  <a:pt x="158750" y="317500"/>
                </a:lnTo>
                <a:cubicBezTo>
                  <a:pt x="71069" y="317500"/>
                  <a:pt x="0" y="246431"/>
                  <a:pt x="0" y="158750"/>
                </a:cubicBezTo>
                <a:cubicBezTo>
                  <a:pt x="0" y="71082"/>
                  <a:pt x="71069" y="0"/>
                  <a:pt x="158750" y="0"/>
                </a:cubicBezTo>
                <a:lnTo>
                  <a:pt x="158750" y="0"/>
                </a:lnTo>
                <a:cubicBezTo>
                  <a:pt x="246418" y="0"/>
                  <a:pt x="317500" y="71082"/>
                  <a:pt x="317500" y="158750"/>
                </a:cubicBezTo>
                <a:cubicBezTo>
                  <a:pt x="317500" y="246431"/>
                  <a:pt x="246418" y="317500"/>
                  <a:pt x="158750" y="317500"/>
                </a:cubicBezTo>
              </a:path>
            </a:pathLst>
          </a:custGeom>
          <a:solidFill>
            <a:srgbClr val="5352B2">
              <a:alpha val="100000"/>
            </a:srgbClr>
          </a:solidFill>
          <a:ln w="0" cap="sq">
            <a:solidFill>
              <a:srgbClr val="5352B2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 sz="900"/>
          </a:p>
        </p:txBody>
      </p:sp>
      <p:sp>
        <p:nvSpPr>
          <p:cNvPr id="309" name="Text Box309"/>
          <p:cNvSpPr txBox="1"/>
          <p:nvPr/>
        </p:nvSpPr>
        <p:spPr>
          <a:xfrm rot="16200000">
            <a:off x="2765673" y="2157406"/>
            <a:ext cx="1065657" cy="21294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331"/>
              </a:lnSpc>
            </a:pPr>
            <a:r>
              <a:rPr lang="en-US" altLang="zh-CN" sz="1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промышленность</a:t>
            </a:r>
            <a:endParaRPr lang="en-US" altLang="zh-CN" sz="1000" dirty="0">
              <a:latin typeface="Arial"/>
              <a:ea typeface="Arial"/>
              <a:cs typeface="Arial"/>
            </a:endParaRPr>
          </a:p>
        </p:txBody>
      </p:sp>
      <p:sp>
        <p:nvSpPr>
          <p:cNvPr id="310" name="Text Box310"/>
          <p:cNvSpPr txBox="1"/>
          <p:nvPr/>
        </p:nvSpPr>
        <p:spPr>
          <a:xfrm rot="16200000">
            <a:off x="5820058" y="2077393"/>
            <a:ext cx="1065657" cy="21294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331"/>
              </a:lnSpc>
            </a:pPr>
            <a:r>
              <a:rPr lang="en-US" altLang="zh-CN" sz="10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промышленность</a:t>
            </a:r>
            <a:endParaRPr lang="en-US" altLang="zh-CN" sz="1000" dirty="0">
              <a:latin typeface="Arial"/>
              <a:ea typeface="Arial"/>
              <a:cs typeface="Arial"/>
            </a:endParaRPr>
          </a:p>
        </p:txBody>
      </p:sp>
      <p:sp>
        <p:nvSpPr>
          <p:cNvPr id="311" name="Text Box311"/>
          <p:cNvSpPr txBox="1"/>
          <p:nvPr/>
        </p:nvSpPr>
        <p:spPr>
          <a:xfrm>
            <a:off x="1653168" y="1746567"/>
            <a:ext cx="301466" cy="22576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433"/>
              </a:lnSpc>
            </a:pPr>
            <a:r>
              <a:rPr lang="en-US" altLang="zh-CN" sz="1250" b="1" spc="3" dirty="0" smtClean="0">
                <a:solidFill>
                  <a:srgbClr val="0096BD"/>
                </a:solidFill>
                <a:latin typeface="Calibri"/>
                <a:ea typeface="Calibri"/>
                <a:cs typeface="Calibri"/>
              </a:rPr>
              <a:t>2</a:t>
            </a:r>
            <a:r>
              <a:rPr lang="ru-RU" altLang="zh-CN" sz="1250" b="1" spc="3" dirty="0" smtClean="0">
                <a:solidFill>
                  <a:srgbClr val="0096BD"/>
                </a:solidFill>
                <a:latin typeface="Calibri"/>
                <a:ea typeface="Calibri"/>
                <a:cs typeface="Calibri"/>
              </a:rPr>
              <a:t>6,2</a:t>
            </a:r>
            <a:endParaRPr lang="en-US" altLang="zh-CN" sz="1250" dirty="0">
              <a:latin typeface="Calibri"/>
              <a:ea typeface="Calibri"/>
              <a:cs typeface="Calibri"/>
            </a:endParaRPr>
          </a:p>
        </p:txBody>
      </p:sp>
      <p:sp>
        <p:nvSpPr>
          <p:cNvPr id="313" name="Text Box313"/>
          <p:cNvSpPr txBox="1"/>
          <p:nvPr/>
        </p:nvSpPr>
        <p:spPr>
          <a:xfrm>
            <a:off x="4701142" y="1666456"/>
            <a:ext cx="301467" cy="22576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433"/>
              </a:lnSpc>
            </a:pPr>
            <a:r>
              <a:rPr lang="en-US" altLang="zh-CN" sz="1250" b="1" spc="3" dirty="0" smtClean="0">
                <a:solidFill>
                  <a:srgbClr val="0096BD"/>
                </a:solidFill>
                <a:latin typeface="Calibri"/>
                <a:ea typeface="Calibri"/>
                <a:cs typeface="Calibri"/>
              </a:rPr>
              <a:t>24,8</a:t>
            </a:r>
            <a:endParaRPr lang="en-US" altLang="zh-CN" sz="1250" dirty="0">
              <a:latin typeface="Calibri"/>
              <a:ea typeface="Calibri"/>
              <a:cs typeface="Calibri"/>
            </a:endParaRPr>
          </a:p>
        </p:txBody>
      </p:sp>
      <p:sp>
        <p:nvSpPr>
          <p:cNvPr id="314" name="Text Box314"/>
          <p:cNvSpPr txBox="1"/>
          <p:nvPr/>
        </p:nvSpPr>
        <p:spPr>
          <a:xfrm>
            <a:off x="8502707" y="1320848"/>
            <a:ext cx="2613978" cy="23852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Добыча</a:t>
            </a:r>
            <a:r>
              <a:rPr lang="en-US" altLang="zh-CN" sz="125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полезных</a:t>
            </a:r>
            <a:r>
              <a:rPr lang="en-US" altLang="zh-CN" sz="125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ископаемых</a:t>
            </a:r>
            <a:endParaRPr lang="en-US" altLang="zh-CN" sz="1250" dirty="0">
              <a:latin typeface="Arial"/>
              <a:ea typeface="Arial"/>
              <a:cs typeface="Arial"/>
            </a:endParaRPr>
          </a:p>
        </p:txBody>
      </p:sp>
      <p:sp>
        <p:nvSpPr>
          <p:cNvPr id="315" name="Text Box315"/>
          <p:cNvSpPr txBox="1"/>
          <p:nvPr/>
        </p:nvSpPr>
        <p:spPr>
          <a:xfrm>
            <a:off x="3468745" y="2078670"/>
            <a:ext cx="713486" cy="34118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2292"/>
              </a:lnSpc>
            </a:pPr>
            <a:r>
              <a:rPr lang="en-US" altLang="zh-CN" sz="2000" b="1" spc="5" dirty="0" smtClean="0">
                <a:solidFill>
                  <a:srgbClr val="999999"/>
                </a:solidFill>
                <a:latin typeface="Calibri"/>
                <a:ea typeface="Calibri"/>
                <a:cs typeface="Calibri"/>
              </a:rPr>
              <a:t>4</a:t>
            </a:r>
            <a:r>
              <a:rPr lang="ru-RU" altLang="zh-CN" sz="2000" b="1" spc="5" dirty="0" smtClean="0">
                <a:solidFill>
                  <a:srgbClr val="999999"/>
                </a:solidFill>
                <a:latin typeface="Calibri"/>
                <a:ea typeface="Calibri"/>
                <a:cs typeface="Calibri"/>
              </a:rPr>
              <a:t>7</a:t>
            </a:r>
            <a:r>
              <a:rPr lang="en-US" altLang="zh-CN" sz="2000" b="1" spc="5" dirty="0" smtClean="0">
                <a:solidFill>
                  <a:srgbClr val="999999"/>
                </a:solidFill>
                <a:latin typeface="Calibri"/>
                <a:ea typeface="Calibri"/>
                <a:cs typeface="Calibri"/>
              </a:rPr>
              <a:t>,</a:t>
            </a:r>
            <a:r>
              <a:rPr lang="ru-RU" altLang="zh-CN" sz="2000" b="1" spc="5" dirty="0">
                <a:solidFill>
                  <a:srgbClr val="999999"/>
                </a:solidFill>
                <a:latin typeface="Calibri"/>
                <a:ea typeface="Calibri"/>
                <a:cs typeface="Calibri"/>
              </a:rPr>
              <a:t>0</a:t>
            </a:r>
            <a:r>
              <a:rPr lang="en-US" altLang="zh-CN" sz="2000" b="1" spc="-5" dirty="0" smtClean="0">
                <a:solidFill>
                  <a:srgbClr val="999999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000" b="1" spc="28" dirty="0">
                <a:solidFill>
                  <a:srgbClr val="999999"/>
                </a:solidFill>
                <a:latin typeface="Calibri"/>
                <a:ea typeface="Calibri"/>
                <a:cs typeface="Calibri"/>
              </a:rPr>
              <a:t>%</a:t>
            </a:r>
            <a:endParaRPr lang="en-US" altLang="zh-CN" sz="2000" dirty="0">
              <a:latin typeface="Calibri"/>
              <a:ea typeface="Calibri"/>
              <a:cs typeface="Calibri"/>
            </a:endParaRPr>
          </a:p>
        </p:txBody>
      </p:sp>
      <p:sp>
        <p:nvSpPr>
          <p:cNvPr id="316" name="Text Box316"/>
          <p:cNvSpPr txBox="1"/>
          <p:nvPr/>
        </p:nvSpPr>
        <p:spPr>
          <a:xfrm>
            <a:off x="6523130" y="1998659"/>
            <a:ext cx="713486" cy="34118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2292"/>
              </a:lnSpc>
            </a:pPr>
            <a:r>
              <a:rPr lang="en-US" altLang="zh-CN" sz="2000" b="1" spc="5" dirty="0" smtClean="0">
                <a:solidFill>
                  <a:srgbClr val="999999"/>
                </a:solidFill>
                <a:latin typeface="Calibri"/>
                <a:ea typeface="Calibri"/>
                <a:cs typeface="Calibri"/>
              </a:rPr>
              <a:t>45,7</a:t>
            </a:r>
            <a:r>
              <a:rPr lang="en-US" altLang="zh-CN" sz="2000" b="1" spc="-5" dirty="0" smtClean="0">
                <a:solidFill>
                  <a:srgbClr val="999999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000" b="1" spc="28" dirty="0">
                <a:solidFill>
                  <a:srgbClr val="999999"/>
                </a:solidFill>
                <a:latin typeface="Calibri"/>
                <a:ea typeface="Calibri"/>
                <a:cs typeface="Calibri"/>
              </a:rPr>
              <a:t>%</a:t>
            </a:r>
            <a:endParaRPr lang="en-US" altLang="zh-CN" sz="2000" dirty="0">
              <a:latin typeface="Calibri"/>
              <a:ea typeface="Calibri"/>
              <a:cs typeface="Calibri"/>
            </a:endParaRPr>
          </a:p>
        </p:txBody>
      </p:sp>
      <p:sp>
        <p:nvSpPr>
          <p:cNvPr id="317" name="Text Box317"/>
          <p:cNvSpPr txBox="1"/>
          <p:nvPr/>
        </p:nvSpPr>
        <p:spPr>
          <a:xfrm>
            <a:off x="8502707" y="2019348"/>
            <a:ext cx="2484056" cy="4308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Обеспечение</a:t>
            </a:r>
            <a:r>
              <a:rPr lang="en-US" altLang="zh-CN" sz="125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электроэнергией, газом и паром</a:t>
            </a:r>
            <a:endParaRPr lang="en-US" altLang="zh-CN" sz="1250" dirty="0">
              <a:latin typeface="Arial"/>
              <a:ea typeface="Arial"/>
              <a:cs typeface="Arial"/>
            </a:endParaRPr>
          </a:p>
        </p:txBody>
      </p:sp>
      <p:sp>
        <p:nvSpPr>
          <p:cNvPr id="318" name="Text Box318"/>
          <p:cNvSpPr txBox="1"/>
          <p:nvPr/>
        </p:nvSpPr>
        <p:spPr>
          <a:xfrm>
            <a:off x="1653141" y="2605780"/>
            <a:ext cx="301467" cy="22576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433"/>
              </a:lnSpc>
            </a:pPr>
            <a:r>
              <a:rPr lang="en-US" altLang="zh-CN" sz="1250" b="1" spc="3" dirty="0" smtClean="0">
                <a:solidFill>
                  <a:srgbClr val="9BBA61"/>
                </a:solidFill>
                <a:latin typeface="Calibri"/>
                <a:ea typeface="Calibri"/>
                <a:cs typeface="Calibri"/>
              </a:rPr>
              <a:t>1</a:t>
            </a:r>
            <a:r>
              <a:rPr lang="ru-RU" altLang="zh-CN" sz="1250" b="1" spc="3" dirty="0" smtClean="0">
                <a:solidFill>
                  <a:srgbClr val="9BBA61"/>
                </a:solidFill>
                <a:latin typeface="Calibri"/>
                <a:ea typeface="Calibri"/>
                <a:cs typeface="Calibri"/>
              </a:rPr>
              <a:t>7</a:t>
            </a:r>
            <a:r>
              <a:rPr lang="en-US" altLang="zh-CN" sz="1250" b="1" spc="3" dirty="0" smtClean="0">
                <a:solidFill>
                  <a:srgbClr val="9BBA61"/>
                </a:solidFill>
                <a:latin typeface="Calibri"/>
                <a:ea typeface="Calibri"/>
                <a:cs typeface="Calibri"/>
              </a:rPr>
              <a:t>,</a:t>
            </a:r>
            <a:r>
              <a:rPr lang="ru-RU" altLang="zh-CN" sz="1250" b="1" spc="3" dirty="0" smtClean="0">
                <a:solidFill>
                  <a:srgbClr val="9BBA61"/>
                </a:solidFill>
                <a:latin typeface="Calibri"/>
                <a:ea typeface="Calibri"/>
                <a:cs typeface="Calibri"/>
              </a:rPr>
              <a:t>7</a:t>
            </a:r>
            <a:endParaRPr lang="en-US" altLang="zh-CN" sz="1250" dirty="0">
              <a:latin typeface="Calibri"/>
              <a:ea typeface="Calibri"/>
              <a:cs typeface="Calibri"/>
            </a:endParaRPr>
          </a:p>
        </p:txBody>
      </p:sp>
      <p:sp>
        <p:nvSpPr>
          <p:cNvPr id="319" name="Text Box319"/>
          <p:cNvSpPr txBox="1"/>
          <p:nvPr/>
        </p:nvSpPr>
        <p:spPr>
          <a:xfrm>
            <a:off x="1733628" y="2912168"/>
            <a:ext cx="220980" cy="22576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433"/>
              </a:lnSpc>
            </a:pPr>
            <a:r>
              <a:rPr lang="en-US" altLang="zh-CN" sz="1250" b="1" spc="4" dirty="0" smtClean="0">
                <a:solidFill>
                  <a:srgbClr val="F2C705"/>
                </a:solidFill>
                <a:latin typeface="Calibri"/>
                <a:ea typeface="Calibri"/>
                <a:cs typeface="Calibri"/>
              </a:rPr>
              <a:t>2,</a:t>
            </a:r>
            <a:r>
              <a:rPr lang="ru-RU" altLang="zh-CN" sz="1250" b="1" spc="4" dirty="0" smtClean="0">
                <a:solidFill>
                  <a:srgbClr val="F2C705"/>
                </a:solidFill>
                <a:latin typeface="Calibri"/>
                <a:ea typeface="Calibri"/>
                <a:cs typeface="Calibri"/>
              </a:rPr>
              <a:t>4</a:t>
            </a:r>
            <a:endParaRPr lang="en-US" altLang="zh-CN" sz="1250" dirty="0">
              <a:latin typeface="Calibri"/>
              <a:ea typeface="Calibri"/>
              <a:cs typeface="Calibri"/>
            </a:endParaRPr>
          </a:p>
        </p:txBody>
      </p:sp>
      <p:sp>
        <p:nvSpPr>
          <p:cNvPr id="320" name="Text Box320"/>
          <p:cNvSpPr txBox="1"/>
          <p:nvPr/>
        </p:nvSpPr>
        <p:spPr>
          <a:xfrm>
            <a:off x="1733628" y="3071711"/>
            <a:ext cx="220980" cy="22576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/>
          </a:p>
          <a:p>
            <a:pPr>
              <a:lnSpc>
                <a:spcPts val="1433"/>
              </a:lnSpc>
            </a:pPr>
            <a:r>
              <a:rPr lang="en-US" altLang="zh-CN" sz="1250" b="1" spc="4" dirty="0">
                <a:solidFill>
                  <a:srgbClr val="FF6200"/>
                </a:solidFill>
                <a:latin typeface="Calibri"/>
                <a:ea typeface="Calibri"/>
                <a:cs typeface="Calibri"/>
              </a:rPr>
              <a:t>0,7</a:t>
            </a:r>
            <a:endParaRPr lang="en-US" altLang="zh-CN" sz="1250">
              <a:latin typeface="Calibri"/>
              <a:ea typeface="Calibri"/>
              <a:cs typeface="Calibri"/>
            </a:endParaRPr>
          </a:p>
        </p:txBody>
      </p:sp>
      <p:sp>
        <p:nvSpPr>
          <p:cNvPr id="321" name="Text Box321"/>
          <p:cNvSpPr txBox="1"/>
          <p:nvPr/>
        </p:nvSpPr>
        <p:spPr>
          <a:xfrm>
            <a:off x="1733628" y="3239828"/>
            <a:ext cx="220980" cy="22576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433"/>
              </a:lnSpc>
            </a:pPr>
            <a:r>
              <a:rPr lang="ru-RU" altLang="zh-CN" sz="1250" b="1" spc="4" dirty="0" smtClean="0">
                <a:solidFill>
                  <a:srgbClr val="D11103"/>
                </a:solidFill>
                <a:latin typeface="Calibri"/>
                <a:ea typeface="Calibri"/>
                <a:cs typeface="Calibri"/>
              </a:rPr>
              <a:t>6,2</a:t>
            </a:r>
            <a:endParaRPr lang="en-US" altLang="zh-CN" sz="1250" dirty="0">
              <a:latin typeface="Calibri"/>
              <a:ea typeface="Calibri"/>
              <a:cs typeface="Calibri"/>
            </a:endParaRPr>
          </a:p>
        </p:txBody>
      </p:sp>
      <p:sp>
        <p:nvSpPr>
          <p:cNvPr id="322" name="Text Box322"/>
          <p:cNvSpPr txBox="1"/>
          <p:nvPr/>
        </p:nvSpPr>
        <p:spPr>
          <a:xfrm>
            <a:off x="1733628" y="3430645"/>
            <a:ext cx="220980" cy="22576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433"/>
              </a:lnSpc>
            </a:pPr>
            <a:r>
              <a:rPr lang="en-US" altLang="zh-CN" sz="1250" b="1" spc="4" dirty="0" smtClean="0">
                <a:solidFill>
                  <a:srgbClr val="003C56"/>
                </a:solidFill>
                <a:latin typeface="Calibri"/>
                <a:ea typeface="Calibri"/>
                <a:cs typeface="Calibri"/>
              </a:rPr>
              <a:t>8,</a:t>
            </a:r>
            <a:r>
              <a:rPr lang="ru-RU" altLang="zh-CN" sz="1250" b="1" spc="4" dirty="0" smtClean="0">
                <a:solidFill>
                  <a:srgbClr val="003C56"/>
                </a:solidFill>
                <a:latin typeface="Calibri"/>
                <a:ea typeface="Calibri"/>
                <a:cs typeface="Calibri"/>
              </a:rPr>
              <a:t>3</a:t>
            </a:r>
            <a:endParaRPr lang="en-US" altLang="zh-CN" sz="1250" dirty="0">
              <a:latin typeface="Calibri"/>
              <a:ea typeface="Calibri"/>
              <a:cs typeface="Calibri"/>
            </a:endParaRPr>
          </a:p>
        </p:txBody>
      </p:sp>
      <p:sp>
        <p:nvSpPr>
          <p:cNvPr id="323" name="Text Box323"/>
          <p:cNvSpPr txBox="1"/>
          <p:nvPr/>
        </p:nvSpPr>
        <p:spPr>
          <a:xfrm>
            <a:off x="1653141" y="3826885"/>
            <a:ext cx="301467" cy="22576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433"/>
              </a:lnSpc>
            </a:pPr>
            <a:r>
              <a:rPr lang="en-US" altLang="zh-CN" sz="1250" b="1" spc="3" dirty="0" smtClean="0">
                <a:solidFill>
                  <a:srgbClr val="BF9E76"/>
                </a:solidFill>
                <a:latin typeface="Calibri"/>
                <a:ea typeface="Calibri"/>
                <a:cs typeface="Calibri"/>
              </a:rPr>
              <a:t>12,</a:t>
            </a:r>
            <a:r>
              <a:rPr lang="ru-RU" altLang="zh-CN" sz="1250" b="1" spc="3" dirty="0" smtClean="0">
                <a:solidFill>
                  <a:srgbClr val="BF9E76"/>
                </a:solidFill>
                <a:latin typeface="Calibri"/>
                <a:ea typeface="Calibri"/>
                <a:cs typeface="Calibri"/>
              </a:rPr>
              <a:t>9</a:t>
            </a:r>
            <a:endParaRPr lang="en-US" altLang="zh-CN" sz="1250" dirty="0">
              <a:latin typeface="Calibri"/>
              <a:ea typeface="Calibri"/>
              <a:cs typeface="Calibri"/>
            </a:endParaRPr>
          </a:p>
        </p:txBody>
      </p:sp>
      <p:sp>
        <p:nvSpPr>
          <p:cNvPr id="324" name="Text Box324"/>
          <p:cNvSpPr txBox="1"/>
          <p:nvPr/>
        </p:nvSpPr>
        <p:spPr>
          <a:xfrm>
            <a:off x="1725696" y="4207753"/>
            <a:ext cx="220980" cy="22576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433"/>
              </a:lnSpc>
            </a:pPr>
            <a:r>
              <a:rPr lang="en-US" altLang="zh-CN" sz="1250" b="1" spc="4" dirty="0" smtClean="0">
                <a:solidFill>
                  <a:srgbClr val="1A806C"/>
                </a:solidFill>
                <a:latin typeface="Calibri"/>
                <a:ea typeface="Calibri"/>
                <a:cs typeface="Calibri"/>
              </a:rPr>
              <a:t>4,</a:t>
            </a:r>
            <a:r>
              <a:rPr lang="ru-RU" altLang="zh-CN" sz="1250" b="1" spc="4" dirty="0">
                <a:solidFill>
                  <a:srgbClr val="1A806C"/>
                </a:solidFill>
                <a:latin typeface="Calibri"/>
                <a:ea typeface="Calibri"/>
                <a:cs typeface="Calibri"/>
              </a:rPr>
              <a:t>8</a:t>
            </a:r>
            <a:endParaRPr lang="en-US" altLang="zh-CN" sz="1250" dirty="0">
              <a:latin typeface="Calibri"/>
              <a:ea typeface="Calibri"/>
              <a:cs typeface="Calibri"/>
            </a:endParaRPr>
          </a:p>
        </p:txBody>
      </p:sp>
      <p:sp>
        <p:nvSpPr>
          <p:cNvPr id="325" name="Text Box325"/>
          <p:cNvSpPr txBox="1"/>
          <p:nvPr/>
        </p:nvSpPr>
        <p:spPr>
          <a:xfrm>
            <a:off x="1693384" y="4317471"/>
            <a:ext cx="220980" cy="22576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433"/>
              </a:lnSpc>
            </a:pPr>
            <a:endParaRPr lang="en-US" altLang="zh-CN" sz="1250" dirty="0">
              <a:latin typeface="Calibri"/>
              <a:ea typeface="Calibri"/>
              <a:cs typeface="Calibri"/>
            </a:endParaRPr>
          </a:p>
        </p:txBody>
      </p:sp>
      <p:sp>
        <p:nvSpPr>
          <p:cNvPr id="326" name="Text Box326"/>
          <p:cNvSpPr txBox="1"/>
          <p:nvPr/>
        </p:nvSpPr>
        <p:spPr>
          <a:xfrm>
            <a:off x="1653141" y="4687945"/>
            <a:ext cx="301467" cy="22576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433"/>
              </a:lnSpc>
            </a:pPr>
            <a:r>
              <a:rPr lang="ru-RU" altLang="zh-CN" sz="1250" b="1" spc="3" dirty="0" smtClean="0">
                <a:solidFill>
                  <a:srgbClr val="5352B2"/>
                </a:solidFill>
                <a:latin typeface="Calibri"/>
                <a:ea typeface="Calibri"/>
                <a:cs typeface="Calibri"/>
              </a:rPr>
              <a:t>20</a:t>
            </a:r>
            <a:r>
              <a:rPr lang="en-US" altLang="zh-CN" sz="1250" b="1" spc="3" dirty="0" smtClean="0">
                <a:solidFill>
                  <a:srgbClr val="5352B2"/>
                </a:solidFill>
                <a:latin typeface="Calibri"/>
                <a:ea typeface="Calibri"/>
                <a:cs typeface="Calibri"/>
              </a:rPr>
              <a:t>,</a:t>
            </a:r>
            <a:r>
              <a:rPr lang="ru-RU" altLang="zh-CN" sz="1250" b="1" spc="3" dirty="0" smtClean="0">
                <a:solidFill>
                  <a:srgbClr val="5352B2"/>
                </a:solidFill>
                <a:latin typeface="Calibri"/>
                <a:ea typeface="Calibri"/>
                <a:cs typeface="Calibri"/>
              </a:rPr>
              <a:t>8</a:t>
            </a:r>
            <a:endParaRPr lang="en-US" altLang="zh-CN" sz="1250" dirty="0">
              <a:latin typeface="Calibri"/>
              <a:ea typeface="Calibri"/>
              <a:cs typeface="Calibri"/>
            </a:endParaRPr>
          </a:p>
        </p:txBody>
      </p:sp>
      <p:sp>
        <p:nvSpPr>
          <p:cNvPr id="327" name="Text Box327"/>
          <p:cNvSpPr txBox="1"/>
          <p:nvPr/>
        </p:nvSpPr>
        <p:spPr>
          <a:xfrm>
            <a:off x="4701142" y="2447347"/>
            <a:ext cx="301467" cy="22576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433"/>
              </a:lnSpc>
            </a:pPr>
            <a:r>
              <a:rPr lang="en-US" altLang="zh-CN" sz="1250" b="1" spc="3" dirty="0" smtClean="0">
                <a:solidFill>
                  <a:srgbClr val="9BBA61"/>
                </a:solidFill>
                <a:latin typeface="Calibri"/>
                <a:ea typeface="Calibri"/>
                <a:cs typeface="Calibri"/>
              </a:rPr>
              <a:t>17,9</a:t>
            </a:r>
            <a:endParaRPr lang="en-US" altLang="zh-CN" sz="1250" dirty="0">
              <a:latin typeface="Calibri"/>
              <a:ea typeface="Calibri"/>
              <a:cs typeface="Calibri"/>
            </a:endParaRPr>
          </a:p>
        </p:txBody>
      </p:sp>
      <p:sp>
        <p:nvSpPr>
          <p:cNvPr id="328" name="Text Box328"/>
          <p:cNvSpPr txBox="1"/>
          <p:nvPr/>
        </p:nvSpPr>
        <p:spPr>
          <a:xfrm>
            <a:off x="4781628" y="2755957"/>
            <a:ext cx="220980" cy="22576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433"/>
              </a:lnSpc>
            </a:pPr>
            <a:r>
              <a:rPr lang="en-US" altLang="zh-CN" sz="1250" b="1" spc="4" dirty="0" smtClean="0">
                <a:solidFill>
                  <a:srgbClr val="F2C705"/>
                </a:solidFill>
                <a:latin typeface="Calibri"/>
                <a:ea typeface="Calibri"/>
                <a:cs typeface="Calibri"/>
              </a:rPr>
              <a:t>2,3</a:t>
            </a:r>
            <a:endParaRPr lang="en-US" altLang="zh-CN" sz="1250" dirty="0">
              <a:latin typeface="Calibri"/>
              <a:ea typeface="Calibri"/>
              <a:cs typeface="Calibri"/>
            </a:endParaRPr>
          </a:p>
        </p:txBody>
      </p:sp>
      <p:sp>
        <p:nvSpPr>
          <p:cNvPr id="329" name="Text Box329"/>
          <p:cNvSpPr txBox="1"/>
          <p:nvPr/>
        </p:nvSpPr>
        <p:spPr>
          <a:xfrm>
            <a:off x="4781628" y="2911215"/>
            <a:ext cx="220980" cy="22576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433"/>
              </a:lnSpc>
            </a:pPr>
            <a:r>
              <a:rPr lang="en-US" altLang="zh-CN" sz="1250" b="1" spc="4" dirty="0" smtClean="0">
                <a:solidFill>
                  <a:srgbClr val="FF6200"/>
                </a:solidFill>
                <a:latin typeface="Calibri"/>
                <a:ea typeface="Calibri"/>
                <a:cs typeface="Calibri"/>
              </a:rPr>
              <a:t>0,7</a:t>
            </a:r>
            <a:endParaRPr lang="en-US" altLang="zh-CN" sz="1250" dirty="0">
              <a:latin typeface="Calibri"/>
              <a:ea typeface="Calibri"/>
              <a:cs typeface="Calibri"/>
            </a:endParaRPr>
          </a:p>
        </p:txBody>
      </p:sp>
      <p:sp>
        <p:nvSpPr>
          <p:cNvPr id="330" name="Text Box330"/>
          <p:cNvSpPr txBox="1"/>
          <p:nvPr/>
        </p:nvSpPr>
        <p:spPr>
          <a:xfrm>
            <a:off x="4781628" y="3105525"/>
            <a:ext cx="220980" cy="22576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433"/>
              </a:lnSpc>
            </a:pPr>
            <a:r>
              <a:rPr lang="en-US" altLang="zh-CN" sz="1250" b="1" spc="4" dirty="0" smtClean="0">
                <a:solidFill>
                  <a:srgbClr val="D11103"/>
                </a:solidFill>
                <a:latin typeface="Calibri"/>
                <a:ea typeface="Calibri"/>
                <a:cs typeface="Calibri"/>
              </a:rPr>
              <a:t>5,5</a:t>
            </a:r>
            <a:endParaRPr lang="en-US" altLang="zh-CN" sz="1250" dirty="0">
              <a:latin typeface="Calibri"/>
              <a:ea typeface="Calibri"/>
              <a:cs typeface="Calibri"/>
            </a:endParaRPr>
          </a:p>
        </p:txBody>
      </p:sp>
      <p:sp>
        <p:nvSpPr>
          <p:cNvPr id="331" name="Text Box331"/>
          <p:cNvSpPr txBox="1"/>
          <p:nvPr/>
        </p:nvSpPr>
        <p:spPr>
          <a:xfrm>
            <a:off x="4781628" y="3304597"/>
            <a:ext cx="220980" cy="22576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433"/>
              </a:lnSpc>
            </a:pPr>
            <a:r>
              <a:rPr lang="en-US" altLang="zh-CN" sz="1250" b="1" spc="4" dirty="0" smtClean="0">
                <a:solidFill>
                  <a:srgbClr val="003C56"/>
                </a:solidFill>
                <a:latin typeface="Calibri"/>
                <a:ea typeface="Calibri"/>
                <a:cs typeface="Calibri"/>
              </a:rPr>
              <a:t>8,3</a:t>
            </a:r>
            <a:endParaRPr lang="en-US" altLang="zh-CN" sz="1250" dirty="0">
              <a:latin typeface="Calibri"/>
              <a:ea typeface="Calibri"/>
              <a:cs typeface="Calibri"/>
            </a:endParaRPr>
          </a:p>
        </p:txBody>
      </p:sp>
      <p:sp>
        <p:nvSpPr>
          <p:cNvPr id="332" name="Text Box332"/>
          <p:cNvSpPr txBox="1"/>
          <p:nvPr/>
        </p:nvSpPr>
        <p:spPr>
          <a:xfrm>
            <a:off x="4701142" y="3729412"/>
            <a:ext cx="301467" cy="22576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433"/>
              </a:lnSpc>
            </a:pPr>
            <a:r>
              <a:rPr lang="en-US" altLang="zh-CN" sz="1250" b="1" spc="3" dirty="0" smtClean="0">
                <a:solidFill>
                  <a:srgbClr val="BF9E76"/>
                </a:solidFill>
                <a:latin typeface="Calibri"/>
                <a:ea typeface="Calibri"/>
                <a:cs typeface="Calibri"/>
              </a:rPr>
              <a:t>13,2</a:t>
            </a:r>
            <a:endParaRPr lang="en-US" altLang="zh-CN" sz="1250" dirty="0">
              <a:latin typeface="Calibri"/>
              <a:ea typeface="Calibri"/>
              <a:cs typeface="Calibri"/>
            </a:endParaRPr>
          </a:p>
        </p:txBody>
      </p:sp>
      <p:sp>
        <p:nvSpPr>
          <p:cNvPr id="333" name="Text Box333"/>
          <p:cNvSpPr txBox="1"/>
          <p:nvPr/>
        </p:nvSpPr>
        <p:spPr>
          <a:xfrm>
            <a:off x="4781628" y="4055167"/>
            <a:ext cx="220980" cy="584840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433"/>
              </a:lnSpc>
            </a:pPr>
            <a:endParaRPr lang="en-US" altLang="zh-CN" sz="1250" b="1" spc="4" dirty="0" smtClean="0">
              <a:solidFill>
                <a:srgbClr val="1A806C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ts val="1433"/>
              </a:lnSpc>
            </a:pPr>
            <a:r>
              <a:rPr lang="en-US" altLang="zh-CN" sz="1250" b="1" spc="4" dirty="0" smtClean="0">
                <a:solidFill>
                  <a:srgbClr val="1A806C"/>
                </a:solidFill>
                <a:latin typeface="Calibri"/>
                <a:ea typeface="Calibri"/>
                <a:cs typeface="Calibri"/>
              </a:rPr>
              <a:t>5,1</a:t>
            </a:r>
            <a:endParaRPr lang="en-US" altLang="zh-CN" sz="1250" dirty="0">
              <a:latin typeface="Calibri"/>
              <a:ea typeface="Calibri"/>
              <a:cs typeface="Calibri"/>
            </a:endParaRPr>
          </a:p>
          <a:p>
            <a:pPr>
              <a:lnSpc>
                <a:spcPts val="1425"/>
              </a:lnSpc>
            </a:pPr>
            <a:endParaRPr lang="en-US" altLang="zh-CN" sz="1250" dirty="0">
              <a:latin typeface="Calibri"/>
              <a:ea typeface="Calibri"/>
              <a:cs typeface="Calibri"/>
            </a:endParaRPr>
          </a:p>
        </p:txBody>
      </p:sp>
      <p:sp>
        <p:nvSpPr>
          <p:cNvPr id="334" name="Text Box334"/>
          <p:cNvSpPr txBox="1"/>
          <p:nvPr/>
        </p:nvSpPr>
        <p:spPr>
          <a:xfrm>
            <a:off x="4701142" y="4660957"/>
            <a:ext cx="301467" cy="22576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433"/>
              </a:lnSpc>
            </a:pPr>
            <a:r>
              <a:rPr lang="en-US" altLang="zh-CN" sz="1250" b="1" spc="3" dirty="0" smtClean="0">
                <a:solidFill>
                  <a:srgbClr val="5352B2"/>
                </a:solidFill>
                <a:latin typeface="Calibri"/>
                <a:ea typeface="Calibri"/>
                <a:cs typeface="Calibri"/>
              </a:rPr>
              <a:t>22,2</a:t>
            </a:r>
            <a:endParaRPr lang="en-US" altLang="zh-CN" sz="1250" dirty="0">
              <a:latin typeface="Calibri"/>
              <a:ea typeface="Calibri"/>
              <a:cs typeface="Calibri"/>
            </a:endParaRPr>
          </a:p>
        </p:txBody>
      </p:sp>
      <p:sp>
        <p:nvSpPr>
          <p:cNvPr id="335" name="Text Box335"/>
          <p:cNvSpPr txBox="1"/>
          <p:nvPr/>
        </p:nvSpPr>
        <p:spPr>
          <a:xfrm>
            <a:off x="8502707" y="2559098"/>
            <a:ext cx="2627757" cy="623248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Водоснабжение</a:t>
            </a:r>
            <a:r>
              <a:rPr lang="en-US" altLang="zh-CN" sz="125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; водоотведение, </a:t>
            </a:r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организация</a:t>
            </a:r>
            <a:r>
              <a:rPr lang="en-US" altLang="zh-CN" sz="125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сбора</a:t>
            </a:r>
            <a:r>
              <a:rPr lang="ru-RU" altLang="zh-CN" sz="125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и</a:t>
            </a:r>
            <a:r>
              <a:rPr lang="en-US" altLang="zh-CN" sz="125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утилизации</a:t>
            </a:r>
            <a:r>
              <a:rPr lang="en-US" altLang="zh-CN" sz="125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отходов</a:t>
            </a:r>
            <a:r>
              <a:rPr lang="en-US" altLang="zh-CN" sz="125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endParaRPr lang="en-US" altLang="zh-CN" sz="1250" dirty="0">
              <a:latin typeface="Arial"/>
              <a:ea typeface="Arial"/>
              <a:cs typeface="Arial"/>
            </a:endParaRPr>
          </a:p>
        </p:txBody>
      </p:sp>
      <p:sp>
        <p:nvSpPr>
          <p:cNvPr id="336" name="Text Box336"/>
          <p:cNvSpPr txBox="1"/>
          <p:nvPr/>
        </p:nvSpPr>
        <p:spPr>
          <a:xfrm>
            <a:off x="8498742" y="3293069"/>
            <a:ext cx="1772142" cy="23852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Сельское</a:t>
            </a:r>
            <a:r>
              <a:rPr lang="en-US" altLang="zh-CN" sz="125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хозяйство</a:t>
            </a:r>
            <a:endParaRPr lang="en-US" altLang="zh-CN" sz="1250" dirty="0">
              <a:latin typeface="Arial"/>
              <a:ea typeface="Arial"/>
              <a:cs typeface="Arial"/>
            </a:endParaRPr>
          </a:p>
        </p:txBody>
      </p:sp>
      <p:sp>
        <p:nvSpPr>
          <p:cNvPr id="337" name="Text Box337"/>
          <p:cNvSpPr txBox="1"/>
          <p:nvPr/>
        </p:nvSpPr>
        <p:spPr>
          <a:xfrm>
            <a:off x="8502707" y="3638598"/>
            <a:ext cx="1225979" cy="23852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Строительство</a:t>
            </a:r>
            <a:endParaRPr lang="en-US" altLang="zh-CN" sz="1250" dirty="0">
              <a:latin typeface="Arial"/>
              <a:ea typeface="Arial"/>
              <a:cs typeface="Arial"/>
            </a:endParaRPr>
          </a:p>
        </p:txBody>
      </p:sp>
      <p:sp>
        <p:nvSpPr>
          <p:cNvPr id="338" name="Text Box338"/>
          <p:cNvSpPr txBox="1"/>
          <p:nvPr/>
        </p:nvSpPr>
        <p:spPr>
          <a:xfrm>
            <a:off x="8502707" y="3987848"/>
            <a:ext cx="749823" cy="23852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Торговля</a:t>
            </a:r>
            <a:endParaRPr lang="en-US" altLang="zh-CN" sz="1250" dirty="0">
              <a:latin typeface="Arial"/>
              <a:ea typeface="Arial"/>
              <a:cs typeface="Arial"/>
            </a:endParaRPr>
          </a:p>
        </p:txBody>
      </p:sp>
      <p:sp>
        <p:nvSpPr>
          <p:cNvPr id="339" name="Text Box339"/>
          <p:cNvSpPr txBox="1"/>
          <p:nvPr/>
        </p:nvSpPr>
        <p:spPr>
          <a:xfrm>
            <a:off x="8502707" y="4337098"/>
            <a:ext cx="2327180" cy="23852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Транспортировка</a:t>
            </a:r>
            <a:r>
              <a:rPr lang="en-US" altLang="zh-CN" sz="125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и</a:t>
            </a:r>
            <a:r>
              <a:rPr lang="en-US" altLang="zh-CN" sz="125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хранение</a:t>
            </a:r>
            <a:endParaRPr lang="en-US" altLang="zh-CN" sz="1250" dirty="0">
              <a:latin typeface="Arial"/>
              <a:ea typeface="Arial"/>
              <a:cs typeface="Arial"/>
            </a:endParaRPr>
          </a:p>
        </p:txBody>
      </p:sp>
      <p:sp>
        <p:nvSpPr>
          <p:cNvPr id="340" name="Text Box340"/>
          <p:cNvSpPr txBox="1"/>
          <p:nvPr/>
        </p:nvSpPr>
        <p:spPr>
          <a:xfrm>
            <a:off x="2061553" y="5262627"/>
            <a:ext cx="955432" cy="4308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ctr"/>
            <a:r>
              <a:rPr lang="en-US" altLang="zh-CN" sz="1250" b="1" dirty="0" smtClean="0">
                <a:solidFill>
                  <a:srgbClr val="1A1A1A"/>
                </a:solidFill>
                <a:latin typeface="Arial"/>
                <a:ea typeface="Arial"/>
                <a:cs typeface="Arial"/>
              </a:rPr>
              <a:t>201</a:t>
            </a:r>
            <a:r>
              <a:rPr lang="ru-RU" altLang="zh-CN" sz="1250" b="1" dirty="0" smtClean="0">
                <a:solidFill>
                  <a:srgbClr val="1A1A1A"/>
                </a:solidFill>
                <a:latin typeface="Arial"/>
                <a:ea typeface="Arial"/>
                <a:cs typeface="Arial"/>
              </a:rPr>
              <a:t>9</a:t>
            </a:r>
            <a:endParaRPr lang="ru-RU" sz="1400" dirty="0"/>
          </a:p>
          <a:p>
            <a:pPr algn="ctr"/>
            <a:r>
              <a:rPr lang="ru-RU" altLang="zh-CN" sz="125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оценка</a:t>
            </a:r>
            <a:endParaRPr lang="ru-RU" altLang="zh-CN" sz="1250" dirty="0">
              <a:latin typeface="Arial"/>
              <a:ea typeface="Arial"/>
              <a:cs typeface="Arial"/>
            </a:endParaRPr>
          </a:p>
        </p:txBody>
      </p:sp>
      <p:sp>
        <p:nvSpPr>
          <p:cNvPr id="342" name="Text Box342"/>
          <p:cNvSpPr txBox="1"/>
          <p:nvPr/>
        </p:nvSpPr>
        <p:spPr>
          <a:xfrm>
            <a:off x="5107548" y="5262627"/>
            <a:ext cx="955432" cy="4308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ctr"/>
            <a:r>
              <a:rPr lang="en-US" altLang="zh-CN" sz="1250" b="1" dirty="0" smtClean="0">
                <a:solidFill>
                  <a:srgbClr val="1A1A1A"/>
                </a:solidFill>
                <a:latin typeface="Arial"/>
                <a:ea typeface="Arial"/>
                <a:cs typeface="Arial"/>
              </a:rPr>
              <a:t>2022</a:t>
            </a:r>
            <a:endParaRPr lang="ru-RU" sz="1400" dirty="0"/>
          </a:p>
          <a:p>
            <a:pPr algn="ctr"/>
            <a:r>
              <a:rPr lang="ru-RU" altLang="zh-CN" sz="125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прогноз</a:t>
            </a:r>
            <a:endParaRPr lang="ru-RU" altLang="zh-CN" sz="1250" dirty="0">
              <a:latin typeface="Arial"/>
              <a:ea typeface="Arial"/>
              <a:cs typeface="Arial"/>
            </a:endParaRPr>
          </a:p>
        </p:txBody>
      </p:sp>
      <p:sp>
        <p:nvSpPr>
          <p:cNvPr id="344" name="Text Box344"/>
          <p:cNvSpPr txBox="1"/>
          <p:nvPr/>
        </p:nvSpPr>
        <p:spPr>
          <a:xfrm>
            <a:off x="8498742" y="4678687"/>
            <a:ext cx="2297443" cy="4308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Другие</a:t>
            </a:r>
            <a:r>
              <a:rPr lang="en-US" altLang="zh-CN" sz="125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виды экономической деятельности</a:t>
            </a:r>
            <a:endParaRPr lang="en-US" altLang="zh-CN" sz="1250" dirty="0">
              <a:latin typeface="Arial"/>
              <a:ea typeface="Arial"/>
              <a:cs typeface="Arial"/>
            </a:endParaRPr>
          </a:p>
        </p:txBody>
      </p:sp>
      <p:sp>
        <p:nvSpPr>
          <p:cNvPr id="72" name="Text Box314">
            <a:extLst>
              <a:ext uri="{FF2B5EF4-FFF2-40B4-BE49-F238E27FC236}">
                <a16:creationId xmlns:a16="http://schemas.microsoft.com/office/drawing/2014/main" xmlns="" id="{2DB04EE9-6F7A-694B-B4D2-D5E17A4C6D1F}"/>
              </a:ext>
            </a:extLst>
          </p:cNvPr>
          <p:cNvSpPr txBox="1"/>
          <p:nvPr/>
        </p:nvSpPr>
        <p:spPr>
          <a:xfrm>
            <a:off x="8502707" y="1681796"/>
            <a:ext cx="2613978" cy="23852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Обрабатывающие</a:t>
            </a:r>
            <a:r>
              <a:rPr lang="en-US" altLang="zh-CN" sz="125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производства</a:t>
            </a:r>
            <a:endParaRPr lang="en-US" altLang="zh-CN" sz="1250" dirty="0">
              <a:latin typeface="Arial"/>
              <a:ea typeface="Arial"/>
              <a:cs typeface="Arial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СТРУКТУРА ВРП, </a:t>
            </a:r>
            <a:r>
              <a:rPr lang="en-US" altLang="zh-CN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%</a:t>
            </a:r>
            <a:endParaRPr lang="en-US" altLang="zh-CN" dirty="0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9108886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685800" y="46038"/>
            <a:ext cx="10784149" cy="949043"/>
          </a:xfrm>
          <a:noFill/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cs typeface="Times New Roman" pitchFamily="18" charset="0"/>
              </a:rPr>
              <a:t>Налоговые и неналоговые доходы, зачисляемые в федеральный бюджет и консолидированный бюджет </a:t>
            </a:r>
            <a:br>
              <a:rPr lang="ru-RU" dirty="0" smtClean="0">
                <a:cs typeface="Times New Roman" pitchFamily="18" charset="0"/>
              </a:rPr>
            </a:br>
            <a:r>
              <a:rPr lang="ru-RU" dirty="0" smtClean="0">
                <a:cs typeface="Times New Roman" pitchFamily="18" charset="0"/>
              </a:rPr>
              <a:t>Республики Татарстан в валовом региональном продукте Республике Татарстан</a:t>
            </a: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534586152"/>
              </p:ext>
            </p:extLst>
          </p:nvPr>
        </p:nvGraphicFramePr>
        <p:xfrm>
          <a:off x="1147483" y="888186"/>
          <a:ext cx="10596282" cy="5901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1147483" y="995081"/>
            <a:ext cx="1136938" cy="29084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u="sng" dirty="0">
                <a:solidFill>
                  <a:schemeClr val="accent4"/>
                </a:solidFill>
                <a:latin typeface="Arial Narrow" panose="020B0606020202030204" pitchFamily="34" charset="0"/>
              </a:rPr>
              <a:t>млрд. руб.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27040" y="1724273"/>
            <a:ext cx="1300480" cy="400110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2 440,3</a:t>
            </a:r>
            <a:endParaRPr lang="ru-RU" sz="2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авая фигурная скобка 8"/>
          <p:cNvSpPr/>
          <p:nvPr/>
        </p:nvSpPr>
        <p:spPr>
          <a:xfrm>
            <a:off x="10295964" y="2085531"/>
            <a:ext cx="186431" cy="3747099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9875863" y="3515555"/>
            <a:ext cx="2236510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валовой региональный</a:t>
            </a:r>
            <a:b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продукт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38160" y="1524218"/>
            <a:ext cx="1300480" cy="400110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2 584,3</a:t>
            </a:r>
            <a:endParaRPr lang="ru-RU" sz="2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297832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685800" y="46039"/>
            <a:ext cx="10784149" cy="796643"/>
          </a:xfrm>
          <a:noFill/>
        </p:spPr>
        <p:txBody>
          <a:bodyPr>
            <a:noAutofit/>
          </a:bodyPr>
          <a:lstStyle/>
          <a:p>
            <a:r>
              <a:rPr lang="ru-RU" sz="2400" dirty="0">
                <a:cs typeface="Times New Roman" pitchFamily="18" charset="0"/>
              </a:rPr>
              <a:t>Удельный вес налоговых и неналоговых доходов, зачисляемых в федеральный бюджет и консолидированный бюджет Республики Татарстан </a:t>
            </a:r>
            <a:endParaRPr lang="en-US" sz="2400" dirty="0" smtClean="0">
              <a:cs typeface="Times New Roman" pitchFamily="18" charset="0"/>
            </a:endParaRPr>
          </a:p>
          <a:p>
            <a:r>
              <a:rPr lang="ru-RU" sz="2400" dirty="0" smtClean="0">
                <a:cs typeface="Times New Roman" pitchFamily="18" charset="0"/>
              </a:rPr>
              <a:t>от валового регионального продукта</a:t>
            </a:r>
            <a:endParaRPr lang="ru-RU" sz="24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249651722"/>
              </p:ext>
            </p:extLst>
          </p:nvPr>
        </p:nvGraphicFramePr>
        <p:xfrm>
          <a:off x="986118" y="1255060"/>
          <a:ext cx="11008658" cy="5464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27652" y="1024227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>
                <a:solidFill>
                  <a:schemeClr val="accent4"/>
                </a:solidFill>
                <a:latin typeface="Arial"/>
              </a:rPr>
              <a:t>%</a:t>
            </a:r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10707428" y="1672612"/>
            <a:ext cx="116191" cy="3984119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9793689" y="3341505"/>
            <a:ext cx="2706190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Arial"/>
              </a:rPr>
              <a:t>Валовой региональный</a:t>
            </a:r>
            <a:br>
              <a:rPr lang="ru-RU" dirty="0">
                <a:solidFill>
                  <a:prstClr val="black"/>
                </a:solidFill>
                <a:latin typeface="Arial"/>
              </a:rPr>
            </a:br>
            <a:r>
              <a:rPr lang="ru-RU" dirty="0">
                <a:solidFill>
                  <a:prstClr val="black"/>
                </a:solidFill>
                <a:latin typeface="Arial"/>
              </a:rPr>
              <a:t>продукт</a:t>
            </a:r>
          </a:p>
        </p:txBody>
      </p:sp>
    </p:spTree>
    <p:extLst>
      <p:ext uri="{BB962C8B-B14F-4D97-AF65-F5344CB8AC3E}">
        <p14:creationId xmlns:p14="http://schemas.microsoft.com/office/powerpoint/2010/main" val="265164744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1" name="Image12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939" y="1371464"/>
            <a:ext cx="7969355" cy="2463323"/>
          </a:xfrm>
          <a:prstGeom prst="rect">
            <a:avLst/>
          </a:prstGeom>
          <a:noFill/>
        </p:spPr>
      </p:pic>
      <p:sp>
        <p:nvSpPr>
          <p:cNvPr id="1282" name="Path1282"/>
          <p:cNvSpPr/>
          <p:nvPr/>
        </p:nvSpPr>
        <p:spPr>
          <a:xfrm>
            <a:off x="1382467" y="4515018"/>
            <a:ext cx="9413583" cy="12700"/>
          </a:xfrm>
          <a:custGeom>
            <a:avLst/>
            <a:gdLst/>
            <a:ahLst/>
            <a:cxnLst/>
            <a:rect l="l" t="t" r="r" b="b"/>
            <a:pathLst>
              <a:path w="18827166" h="25400">
                <a:moveTo>
                  <a:pt x="12700" y="12700"/>
                </a:moveTo>
                <a:lnTo>
                  <a:pt x="18814468" y="12700"/>
                </a:lnTo>
              </a:path>
            </a:pathLst>
          </a:custGeom>
          <a:solidFill>
            <a:srgbClr val="000000">
              <a:alpha val="0"/>
            </a:srgbClr>
          </a:solidFill>
          <a:ln w="12700" cap="sq">
            <a:solidFill>
              <a:srgbClr val="999999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 sz="900"/>
          </a:p>
        </p:txBody>
      </p:sp>
      <p:sp>
        <p:nvSpPr>
          <p:cNvPr id="1283" name="Path1283"/>
          <p:cNvSpPr/>
          <p:nvPr/>
        </p:nvSpPr>
        <p:spPr>
          <a:xfrm>
            <a:off x="1383007" y="4115545"/>
            <a:ext cx="116326" cy="12700"/>
          </a:xfrm>
          <a:custGeom>
            <a:avLst/>
            <a:gdLst/>
            <a:ahLst/>
            <a:cxnLst/>
            <a:rect l="l" t="t" r="r" b="b"/>
            <a:pathLst>
              <a:path w="232652" h="25400">
                <a:moveTo>
                  <a:pt x="12700" y="12700"/>
                </a:moveTo>
                <a:lnTo>
                  <a:pt x="219951" y="12700"/>
                </a:lnTo>
              </a:path>
            </a:pathLst>
          </a:custGeom>
          <a:solidFill>
            <a:srgbClr val="000000">
              <a:alpha val="0"/>
            </a:srgbClr>
          </a:solidFill>
          <a:ln w="12700" cap="sq">
            <a:solidFill>
              <a:srgbClr val="999999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 sz="900"/>
          </a:p>
        </p:txBody>
      </p:sp>
      <p:sp>
        <p:nvSpPr>
          <p:cNvPr id="1284" name="Path1284"/>
          <p:cNvSpPr/>
          <p:nvPr/>
        </p:nvSpPr>
        <p:spPr>
          <a:xfrm>
            <a:off x="1383007" y="3658543"/>
            <a:ext cx="116326" cy="12700"/>
          </a:xfrm>
          <a:custGeom>
            <a:avLst/>
            <a:gdLst/>
            <a:ahLst/>
            <a:cxnLst/>
            <a:rect l="l" t="t" r="r" b="b"/>
            <a:pathLst>
              <a:path w="232652" h="25400">
                <a:moveTo>
                  <a:pt x="12700" y="12700"/>
                </a:moveTo>
                <a:lnTo>
                  <a:pt x="219951" y="12700"/>
                </a:lnTo>
              </a:path>
            </a:pathLst>
          </a:custGeom>
          <a:solidFill>
            <a:srgbClr val="000000">
              <a:alpha val="0"/>
            </a:srgbClr>
          </a:solidFill>
          <a:ln w="12700" cap="sq">
            <a:solidFill>
              <a:srgbClr val="999999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 sz="900"/>
          </a:p>
        </p:txBody>
      </p:sp>
      <p:sp>
        <p:nvSpPr>
          <p:cNvPr id="1285" name="Path1285"/>
          <p:cNvSpPr/>
          <p:nvPr/>
        </p:nvSpPr>
        <p:spPr>
          <a:xfrm>
            <a:off x="1383007" y="3201529"/>
            <a:ext cx="116326" cy="12700"/>
          </a:xfrm>
          <a:custGeom>
            <a:avLst/>
            <a:gdLst/>
            <a:ahLst/>
            <a:cxnLst/>
            <a:rect l="l" t="t" r="r" b="b"/>
            <a:pathLst>
              <a:path w="232652" h="25400">
                <a:moveTo>
                  <a:pt x="12700" y="12700"/>
                </a:moveTo>
                <a:lnTo>
                  <a:pt x="219951" y="12700"/>
                </a:lnTo>
              </a:path>
            </a:pathLst>
          </a:custGeom>
          <a:solidFill>
            <a:srgbClr val="000000">
              <a:alpha val="0"/>
            </a:srgbClr>
          </a:solidFill>
          <a:ln w="12700" cap="sq">
            <a:solidFill>
              <a:srgbClr val="999999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 sz="900"/>
          </a:p>
        </p:txBody>
      </p:sp>
      <p:sp>
        <p:nvSpPr>
          <p:cNvPr id="1286" name="Path1286"/>
          <p:cNvSpPr/>
          <p:nvPr/>
        </p:nvSpPr>
        <p:spPr>
          <a:xfrm>
            <a:off x="1383007" y="2744521"/>
            <a:ext cx="116326" cy="12700"/>
          </a:xfrm>
          <a:custGeom>
            <a:avLst/>
            <a:gdLst/>
            <a:ahLst/>
            <a:cxnLst/>
            <a:rect l="l" t="t" r="r" b="b"/>
            <a:pathLst>
              <a:path w="232652" h="25400">
                <a:moveTo>
                  <a:pt x="12700" y="12700"/>
                </a:moveTo>
                <a:lnTo>
                  <a:pt x="219951" y="12700"/>
                </a:lnTo>
              </a:path>
            </a:pathLst>
          </a:custGeom>
          <a:solidFill>
            <a:srgbClr val="000000">
              <a:alpha val="0"/>
            </a:srgbClr>
          </a:solidFill>
          <a:ln w="12700" cap="sq">
            <a:solidFill>
              <a:srgbClr val="999999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 sz="900"/>
          </a:p>
        </p:txBody>
      </p:sp>
      <p:sp>
        <p:nvSpPr>
          <p:cNvPr id="1287" name="Path1287"/>
          <p:cNvSpPr/>
          <p:nvPr/>
        </p:nvSpPr>
        <p:spPr>
          <a:xfrm>
            <a:off x="1383007" y="2287514"/>
            <a:ext cx="116326" cy="12700"/>
          </a:xfrm>
          <a:custGeom>
            <a:avLst/>
            <a:gdLst/>
            <a:ahLst/>
            <a:cxnLst/>
            <a:rect l="l" t="t" r="r" b="b"/>
            <a:pathLst>
              <a:path w="232652" h="25400">
                <a:moveTo>
                  <a:pt x="12700" y="12700"/>
                </a:moveTo>
                <a:lnTo>
                  <a:pt x="219951" y="12700"/>
                </a:lnTo>
              </a:path>
            </a:pathLst>
          </a:custGeom>
          <a:solidFill>
            <a:srgbClr val="000000">
              <a:alpha val="0"/>
            </a:srgbClr>
          </a:solidFill>
          <a:ln w="12700" cap="sq">
            <a:solidFill>
              <a:srgbClr val="999999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 sz="900"/>
          </a:p>
        </p:txBody>
      </p:sp>
      <p:sp>
        <p:nvSpPr>
          <p:cNvPr id="1288" name="Path1288"/>
          <p:cNvSpPr/>
          <p:nvPr/>
        </p:nvSpPr>
        <p:spPr>
          <a:xfrm>
            <a:off x="1383007" y="1830511"/>
            <a:ext cx="116326" cy="12700"/>
          </a:xfrm>
          <a:custGeom>
            <a:avLst/>
            <a:gdLst/>
            <a:ahLst/>
            <a:cxnLst/>
            <a:rect l="l" t="t" r="r" b="b"/>
            <a:pathLst>
              <a:path w="232652" h="25400">
                <a:moveTo>
                  <a:pt x="12700" y="12700"/>
                </a:moveTo>
                <a:lnTo>
                  <a:pt x="219951" y="12700"/>
                </a:lnTo>
              </a:path>
            </a:pathLst>
          </a:custGeom>
          <a:solidFill>
            <a:srgbClr val="000000">
              <a:alpha val="0"/>
            </a:srgbClr>
          </a:solidFill>
          <a:ln w="12700" cap="sq">
            <a:solidFill>
              <a:srgbClr val="999999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 sz="900"/>
          </a:p>
        </p:txBody>
      </p:sp>
      <p:sp>
        <p:nvSpPr>
          <p:cNvPr id="1289" name="Path1289"/>
          <p:cNvSpPr/>
          <p:nvPr/>
        </p:nvSpPr>
        <p:spPr>
          <a:xfrm>
            <a:off x="1383007" y="1373504"/>
            <a:ext cx="116326" cy="12700"/>
          </a:xfrm>
          <a:custGeom>
            <a:avLst/>
            <a:gdLst/>
            <a:ahLst/>
            <a:cxnLst/>
            <a:rect l="l" t="t" r="r" b="b"/>
            <a:pathLst>
              <a:path w="232652" h="25400">
                <a:moveTo>
                  <a:pt x="12700" y="12700"/>
                </a:moveTo>
                <a:lnTo>
                  <a:pt x="219951" y="12700"/>
                </a:lnTo>
              </a:path>
            </a:pathLst>
          </a:custGeom>
          <a:solidFill>
            <a:srgbClr val="000000">
              <a:alpha val="0"/>
            </a:srgbClr>
          </a:solidFill>
          <a:ln w="12700" cap="sq">
            <a:solidFill>
              <a:srgbClr val="999999"/>
            </a:solidFill>
            <a:prstDash val="solid"/>
          </a:ln>
        </p:spPr>
        <p:txBody>
          <a:bodyPr rtlCol="0" anchor="ctr"/>
          <a:lstStyle/>
          <a:p>
            <a:pPr algn="ctr"/>
            <a:endParaRPr lang="en-US" altLang="zh-CN" sz="900"/>
          </a:p>
        </p:txBody>
      </p:sp>
      <p:grpSp>
        <p:nvGrpSpPr>
          <p:cNvPr id="1290" name="Group1290"/>
          <p:cNvGrpSpPr/>
          <p:nvPr/>
        </p:nvGrpSpPr>
        <p:grpSpPr>
          <a:xfrm>
            <a:off x="6071333" y="5005540"/>
            <a:ext cx="984250" cy="165100"/>
            <a:chOff x="12192000" y="11409426"/>
            <a:chExt cx="1968500" cy="330200"/>
          </a:xfrm>
        </p:grpSpPr>
        <p:pic>
          <p:nvPicPr>
            <p:cNvPr id="1291" name="Image129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92000" y="11529976"/>
              <a:ext cx="1968500" cy="89102"/>
            </a:xfrm>
            <a:prstGeom prst="rect">
              <a:avLst/>
            </a:prstGeom>
            <a:noFill/>
          </p:spPr>
        </p:pic>
        <p:pic>
          <p:nvPicPr>
            <p:cNvPr id="1292" name="Image129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49250" y="11447526"/>
              <a:ext cx="254000" cy="254000"/>
            </a:xfrm>
            <a:prstGeom prst="rect">
              <a:avLst/>
            </a:prstGeom>
            <a:noFill/>
          </p:spPr>
        </p:pic>
        <p:sp>
          <p:nvSpPr>
            <p:cNvPr id="1293" name="Path1293"/>
            <p:cNvSpPr/>
            <p:nvPr/>
          </p:nvSpPr>
          <p:spPr>
            <a:xfrm>
              <a:off x="13011150" y="11409426"/>
              <a:ext cx="330200" cy="330200"/>
            </a:xfrm>
            <a:custGeom>
              <a:avLst/>
              <a:gdLst/>
              <a:ahLst/>
              <a:cxnLst/>
              <a:rect l="l" t="t" r="r" b="b"/>
              <a:pathLst>
                <a:path w="330200" h="330200">
                  <a:moveTo>
                    <a:pt x="292100" y="165100"/>
                  </a:moveTo>
                  <a:cubicBezTo>
                    <a:pt x="292100" y="235229"/>
                    <a:pt x="235241" y="292100"/>
                    <a:pt x="165100" y="292100"/>
                  </a:cubicBezTo>
                  <a:cubicBezTo>
                    <a:pt x="94959" y="292100"/>
                    <a:pt x="38100" y="235229"/>
                    <a:pt x="38100" y="165100"/>
                  </a:cubicBezTo>
                  <a:cubicBezTo>
                    <a:pt x="38100" y="94971"/>
                    <a:pt x="94959" y="38100"/>
                    <a:pt x="165100" y="38100"/>
                  </a:cubicBezTo>
                  <a:cubicBezTo>
                    <a:pt x="235241" y="38100"/>
                    <a:pt x="292100" y="94971"/>
                    <a:pt x="292100" y="165100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30480" cap="sq">
              <a:solidFill>
                <a:srgbClr val="BF9E76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 dirty="0"/>
            </a:p>
          </p:txBody>
        </p:sp>
      </p:grpSp>
      <p:grpSp>
        <p:nvGrpSpPr>
          <p:cNvPr id="1294" name="Group1294"/>
          <p:cNvGrpSpPr/>
          <p:nvPr/>
        </p:nvGrpSpPr>
        <p:grpSpPr>
          <a:xfrm>
            <a:off x="1499333" y="5005540"/>
            <a:ext cx="984250" cy="165100"/>
            <a:chOff x="3048000" y="11409426"/>
            <a:chExt cx="1968500" cy="330200"/>
          </a:xfrm>
        </p:grpSpPr>
        <p:pic>
          <p:nvPicPr>
            <p:cNvPr id="1295" name="Image129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00" y="11529976"/>
              <a:ext cx="1968500" cy="89102"/>
            </a:xfrm>
            <a:prstGeom prst="rect">
              <a:avLst/>
            </a:prstGeom>
            <a:noFill/>
          </p:spPr>
        </p:pic>
        <p:pic>
          <p:nvPicPr>
            <p:cNvPr id="1296" name="Image129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05244" y="11447526"/>
              <a:ext cx="254000" cy="254000"/>
            </a:xfrm>
            <a:prstGeom prst="rect">
              <a:avLst/>
            </a:prstGeom>
            <a:noFill/>
          </p:spPr>
        </p:pic>
        <p:sp>
          <p:nvSpPr>
            <p:cNvPr id="1297" name="Path1297"/>
            <p:cNvSpPr/>
            <p:nvPr/>
          </p:nvSpPr>
          <p:spPr>
            <a:xfrm>
              <a:off x="3867144" y="11409426"/>
              <a:ext cx="330200" cy="330200"/>
            </a:xfrm>
            <a:custGeom>
              <a:avLst/>
              <a:gdLst/>
              <a:ahLst/>
              <a:cxnLst/>
              <a:rect l="l" t="t" r="r" b="b"/>
              <a:pathLst>
                <a:path w="330200" h="330200">
                  <a:moveTo>
                    <a:pt x="292100" y="165100"/>
                  </a:moveTo>
                  <a:cubicBezTo>
                    <a:pt x="292100" y="235229"/>
                    <a:pt x="235242" y="292100"/>
                    <a:pt x="165100" y="292100"/>
                  </a:cubicBezTo>
                  <a:cubicBezTo>
                    <a:pt x="94958" y="292100"/>
                    <a:pt x="38100" y="235229"/>
                    <a:pt x="38100" y="165100"/>
                  </a:cubicBezTo>
                  <a:cubicBezTo>
                    <a:pt x="38100" y="94971"/>
                    <a:pt x="94958" y="38100"/>
                    <a:pt x="165100" y="38100"/>
                  </a:cubicBezTo>
                  <a:cubicBezTo>
                    <a:pt x="235242" y="38100"/>
                    <a:pt x="292100" y="94971"/>
                    <a:pt x="292100" y="165100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30480" cap="sq">
              <a:solidFill>
                <a:srgbClr val="0096BD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</p:grpSp>
      <p:grpSp>
        <p:nvGrpSpPr>
          <p:cNvPr id="1298" name="Group1298"/>
          <p:cNvGrpSpPr/>
          <p:nvPr/>
        </p:nvGrpSpPr>
        <p:grpSpPr>
          <a:xfrm>
            <a:off x="1499333" y="5399413"/>
            <a:ext cx="984250" cy="165100"/>
            <a:chOff x="3048000" y="12197172"/>
            <a:chExt cx="1968500" cy="330200"/>
          </a:xfrm>
        </p:grpSpPr>
        <p:pic>
          <p:nvPicPr>
            <p:cNvPr id="1299" name="Image129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8000" y="12317718"/>
              <a:ext cx="1968500" cy="89116"/>
            </a:xfrm>
            <a:prstGeom prst="rect">
              <a:avLst/>
            </a:prstGeom>
            <a:noFill/>
          </p:spPr>
        </p:pic>
        <p:pic>
          <p:nvPicPr>
            <p:cNvPr id="1300" name="Image130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05244" y="12235272"/>
              <a:ext cx="254000" cy="254000"/>
            </a:xfrm>
            <a:prstGeom prst="rect">
              <a:avLst/>
            </a:prstGeom>
            <a:noFill/>
          </p:spPr>
        </p:pic>
        <p:sp>
          <p:nvSpPr>
            <p:cNvPr id="1301" name="Path1301"/>
            <p:cNvSpPr/>
            <p:nvPr/>
          </p:nvSpPr>
          <p:spPr>
            <a:xfrm>
              <a:off x="3867144" y="12197172"/>
              <a:ext cx="330200" cy="330200"/>
            </a:xfrm>
            <a:custGeom>
              <a:avLst/>
              <a:gdLst/>
              <a:ahLst/>
              <a:cxnLst/>
              <a:rect l="l" t="t" r="r" b="b"/>
              <a:pathLst>
                <a:path w="330200" h="330200">
                  <a:moveTo>
                    <a:pt x="292100" y="165100"/>
                  </a:moveTo>
                  <a:cubicBezTo>
                    <a:pt x="292100" y="235242"/>
                    <a:pt x="235242" y="292100"/>
                    <a:pt x="165100" y="292100"/>
                  </a:cubicBezTo>
                  <a:cubicBezTo>
                    <a:pt x="94958" y="292100"/>
                    <a:pt x="38100" y="235242"/>
                    <a:pt x="38100" y="165100"/>
                  </a:cubicBezTo>
                  <a:cubicBezTo>
                    <a:pt x="38100" y="94971"/>
                    <a:pt x="94958" y="38100"/>
                    <a:pt x="165100" y="38100"/>
                  </a:cubicBezTo>
                  <a:cubicBezTo>
                    <a:pt x="235242" y="38100"/>
                    <a:pt x="292100" y="94971"/>
                    <a:pt x="292100" y="165100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30480" cap="sq">
              <a:solidFill>
                <a:srgbClr val="D11103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</p:grpSp>
      <p:grpSp>
        <p:nvGrpSpPr>
          <p:cNvPr id="1302" name="Group1302"/>
          <p:cNvGrpSpPr/>
          <p:nvPr/>
        </p:nvGrpSpPr>
        <p:grpSpPr>
          <a:xfrm>
            <a:off x="6071333" y="5399413"/>
            <a:ext cx="984250" cy="165100"/>
            <a:chOff x="12192000" y="12197172"/>
            <a:chExt cx="1968500" cy="330200"/>
          </a:xfrm>
        </p:grpSpPr>
        <p:pic>
          <p:nvPicPr>
            <p:cNvPr id="1303" name="Image130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192000" y="12317718"/>
              <a:ext cx="1968500" cy="89116"/>
            </a:xfrm>
            <a:prstGeom prst="rect">
              <a:avLst/>
            </a:prstGeom>
            <a:noFill/>
          </p:spPr>
        </p:pic>
        <p:pic>
          <p:nvPicPr>
            <p:cNvPr id="1304" name="Image130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49250" y="12235272"/>
              <a:ext cx="254000" cy="254000"/>
            </a:xfrm>
            <a:prstGeom prst="rect">
              <a:avLst/>
            </a:prstGeom>
            <a:noFill/>
          </p:spPr>
        </p:pic>
        <p:sp>
          <p:nvSpPr>
            <p:cNvPr id="1305" name="Path1305"/>
            <p:cNvSpPr/>
            <p:nvPr/>
          </p:nvSpPr>
          <p:spPr>
            <a:xfrm>
              <a:off x="13011150" y="12197172"/>
              <a:ext cx="330200" cy="330200"/>
            </a:xfrm>
            <a:custGeom>
              <a:avLst/>
              <a:gdLst/>
              <a:ahLst/>
              <a:cxnLst/>
              <a:rect l="l" t="t" r="r" b="b"/>
              <a:pathLst>
                <a:path w="330200" h="330200">
                  <a:moveTo>
                    <a:pt x="292100" y="165100"/>
                  </a:moveTo>
                  <a:cubicBezTo>
                    <a:pt x="292100" y="235242"/>
                    <a:pt x="235241" y="292100"/>
                    <a:pt x="165100" y="292100"/>
                  </a:cubicBezTo>
                  <a:cubicBezTo>
                    <a:pt x="94959" y="292100"/>
                    <a:pt x="38100" y="235242"/>
                    <a:pt x="38100" y="165100"/>
                  </a:cubicBezTo>
                  <a:cubicBezTo>
                    <a:pt x="38100" y="94971"/>
                    <a:pt x="94959" y="38100"/>
                    <a:pt x="165100" y="38100"/>
                  </a:cubicBezTo>
                  <a:cubicBezTo>
                    <a:pt x="235241" y="38100"/>
                    <a:pt x="292100" y="94971"/>
                    <a:pt x="292100" y="165100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30480" cap="sq">
              <a:solidFill>
                <a:srgbClr val="1A806C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</p:grpSp>
      <p:sp>
        <p:nvSpPr>
          <p:cNvPr id="1306" name="Text Box1306"/>
          <p:cNvSpPr txBox="1"/>
          <p:nvPr/>
        </p:nvSpPr>
        <p:spPr>
          <a:xfrm>
            <a:off x="1054091" y="1284023"/>
            <a:ext cx="257366" cy="174471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999"/>
              </a:lnSpc>
            </a:pPr>
            <a:r>
              <a:rPr lang="en-US" altLang="zh-CN" sz="750" dirty="0">
                <a:solidFill>
                  <a:srgbClr val="999999"/>
                </a:solidFill>
                <a:latin typeface="Arial"/>
                <a:ea typeface="Arial"/>
                <a:cs typeface="Arial"/>
              </a:rPr>
              <a:t>7 000</a:t>
            </a:r>
            <a:endParaRPr lang="en-US" altLang="zh-CN" sz="750" dirty="0">
              <a:latin typeface="Arial"/>
              <a:ea typeface="Arial"/>
              <a:cs typeface="Arial"/>
            </a:endParaRPr>
          </a:p>
        </p:txBody>
      </p:sp>
      <p:sp>
        <p:nvSpPr>
          <p:cNvPr id="1307" name="Text Box1307"/>
          <p:cNvSpPr txBox="1"/>
          <p:nvPr/>
        </p:nvSpPr>
        <p:spPr>
          <a:xfrm>
            <a:off x="1054091" y="1741032"/>
            <a:ext cx="257366" cy="174471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/>
          </a:p>
          <a:p>
            <a:pPr>
              <a:lnSpc>
                <a:spcPts val="999"/>
              </a:lnSpc>
            </a:pPr>
            <a:r>
              <a:rPr lang="en-US" altLang="zh-CN" sz="750" dirty="0">
                <a:solidFill>
                  <a:srgbClr val="999999"/>
                </a:solidFill>
                <a:latin typeface="Arial"/>
                <a:ea typeface="Arial"/>
                <a:cs typeface="Arial"/>
              </a:rPr>
              <a:t>6 000</a:t>
            </a:r>
            <a:endParaRPr lang="en-US" altLang="zh-CN" sz="750">
              <a:latin typeface="Arial"/>
              <a:ea typeface="Arial"/>
              <a:cs typeface="Arial"/>
            </a:endParaRPr>
          </a:p>
        </p:txBody>
      </p:sp>
      <p:sp>
        <p:nvSpPr>
          <p:cNvPr id="1308" name="Text Box1308"/>
          <p:cNvSpPr txBox="1"/>
          <p:nvPr/>
        </p:nvSpPr>
        <p:spPr>
          <a:xfrm>
            <a:off x="1054091" y="2198042"/>
            <a:ext cx="257366" cy="174471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/>
          </a:p>
          <a:p>
            <a:pPr>
              <a:lnSpc>
                <a:spcPts val="999"/>
              </a:lnSpc>
            </a:pPr>
            <a:r>
              <a:rPr lang="en-US" altLang="zh-CN" sz="750" dirty="0">
                <a:solidFill>
                  <a:srgbClr val="999999"/>
                </a:solidFill>
                <a:latin typeface="Arial"/>
                <a:ea typeface="Arial"/>
                <a:cs typeface="Arial"/>
              </a:rPr>
              <a:t>5 000</a:t>
            </a:r>
            <a:endParaRPr lang="en-US" altLang="zh-CN" sz="750">
              <a:latin typeface="Arial"/>
              <a:ea typeface="Arial"/>
              <a:cs typeface="Arial"/>
            </a:endParaRPr>
          </a:p>
        </p:txBody>
      </p:sp>
      <p:sp>
        <p:nvSpPr>
          <p:cNvPr id="1309" name="Text Box1309"/>
          <p:cNvSpPr txBox="1"/>
          <p:nvPr/>
        </p:nvSpPr>
        <p:spPr>
          <a:xfrm>
            <a:off x="1054091" y="2655052"/>
            <a:ext cx="257366" cy="174471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/>
          </a:p>
          <a:p>
            <a:pPr>
              <a:lnSpc>
                <a:spcPts val="999"/>
              </a:lnSpc>
            </a:pPr>
            <a:r>
              <a:rPr lang="en-US" altLang="zh-CN" sz="750" dirty="0">
                <a:solidFill>
                  <a:srgbClr val="999999"/>
                </a:solidFill>
                <a:latin typeface="Arial"/>
                <a:ea typeface="Arial"/>
                <a:cs typeface="Arial"/>
              </a:rPr>
              <a:t>4 000</a:t>
            </a:r>
            <a:endParaRPr lang="en-US" altLang="zh-CN" sz="750">
              <a:latin typeface="Arial"/>
              <a:ea typeface="Arial"/>
              <a:cs typeface="Arial"/>
            </a:endParaRPr>
          </a:p>
        </p:txBody>
      </p:sp>
      <p:sp>
        <p:nvSpPr>
          <p:cNvPr id="1310" name="Text Box1310"/>
          <p:cNvSpPr txBox="1"/>
          <p:nvPr/>
        </p:nvSpPr>
        <p:spPr>
          <a:xfrm>
            <a:off x="1054091" y="3112061"/>
            <a:ext cx="257366" cy="174471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/>
          </a:p>
          <a:p>
            <a:pPr>
              <a:lnSpc>
                <a:spcPts val="999"/>
              </a:lnSpc>
            </a:pPr>
            <a:r>
              <a:rPr lang="en-US" altLang="zh-CN" sz="750" dirty="0">
                <a:solidFill>
                  <a:srgbClr val="999999"/>
                </a:solidFill>
                <a:latin typeface="Arial"/>
                <a:ea typeface="Arial"/>
                <a:cs typeface="Arial"/>
              </a:rPr>
              <a:t>3 000</a:t>
            </a:r>
            <a:endParaRPr lang="en-US" altLang="zh-CN" sz="750">
              <a:latin typeface="Arial"/>
              <a:ea typeface="Arial"/>
              <a:cs typeface="Arial"/>
            </a:endParaRPr>
          </a:p>
        </p:txBody>
      </p:sp>
      <p:sp>
        <p:nvSpPr>
          <p:cNvPr id="1311" name="Text Box1311"/>
          <p:cNvSpPr txBox="1"/>
          <p:nvPr/>
        </p:nvSpPr>
        <p:spPr>
          <a:xfrm>
            <a:off x="1054091" y="3569071"/>
            <a:ext cx="257366" cy="174471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/>
          </a:p>
          <a:p>
            <a:pPr>
              <a:lnSpc>
                <a:spcPts val="998"/>
              </a:lnSpc>
            </a:pPr>
            <a:r>
              <a:rPr lang="en-US" altLang="zh-CN" sz="750" dirty="0">
                <a:solidFill>
                  <a:srgbClr val="999999"/>
                </a:solidFill>
                <a:latin typeface="Arial"/>
                <a:ea typeface="Arial"/>
                <a:cs typeface="Arial"/>
              </a:rPr>
              <a:t>2 000</a:t>
            </a:r>
            <a:endParaRPr lang="en-US" altLang="zh-CN" sz="750">
              <a:latin typeface="Arial"/>
              <a:ea typeface="Arial"/>
              <a:cs typeface="Arial"/>
            </a:endParaRPr>
          </a:p>
        </p:txBody>
      </p:sp>
      <p:sp>
        <p:nvSpPr>
          <p:cNvPr id="1312" name="Text Box1312"/>
          <p:cNvSpPr txBox="1"/>
          <p:nvPr/>
        </p:nvSpPr>
        <p:spPr>
          <a:xfrm>
            <a:off x="1054091" y="4026080"/>
            <a:ext cx="257366" cy="174471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/>
          </a:p>
          <a:p>
            <a:pPr>
              <a:lnSpc>
                <a:spcPts val="999"/>
              </a:lnSpc>
            </a:pPr>
            <a:r>
              <a:rPr lang="en-US" altLang="zh-CN" sz="750" dirty="0">
                <a:solidFill>
                  <a:srgbClr val="999999"/>
                </a:solidFill>
                <a:latin typeface="Arial"/>
                <a:ea typeface="Arial"/>
                <a:cs typeface="Arial"/>
              </a:rPr>
              <a:t>1 000</a:t>
            </a:r>
            <a:endParaRPr lang="en-US" altLang="zh-CN" sz="750">
              <a:latin typeface="Arial"/>
              <a:ea typeface="Arial"/>
              <a:cs typeface="Arial"/>
            </a:endParaRPr>
          </a:p>
        </p:txBody>
      </p:sp>
      <p:sp>
        <p:nvSpPr>
          <p:cNvPr id="1313" name="Text Box1313"/>
          <p:cNvSpPr txBox="1"/>
          <p:nvPr/>
        </p:nvSpPr>
        <p:spPr>
          <a:xfrm>
            <a:off x="1239447" y="4483090"/>
            <a:ext cx="72009" cy="174471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/>
          </a:p>
          <a:p>
            <a:pPr>
              <a:lnSpc>
                <a:spcPts val="999"/>
              </a:lnSpc>
            </a:pPr>
            <a:r>
              <a:rPr lang="en-US" altLang="zh-CN" sz="750" dirty="0">
                <a:solidFill>
                  <a:srgbClr val="999999"/>
                </a:solidFill>
                <a:latin typeface="Arial"/>
                <a:ea typeface="Arial"/>
                <a:cs typeface="Arial"/>
              </a:rPr>
              <a:t>0</a:t>
            </a:r>
            <a:endParaRPr lang="en-US" altLang="zh-CN" sz="750">
              <a:latin typeface="Arial"/>
              <a:ea typeface="Arial"/>
              <a:cs typeface="Arial"/>
            </a:endParaRPr>
          </a:p>
        </p:txBody>
      </p:sp>
      <p:sp>
        <p:nvSpPr>
          <p:cNvPr id="1314" name="Text Box1314"/>
          <p:cNvSpPr txBox="1"/>
          <p:nvPr/>
        </p:nvSpPr>
        <p:spPr>
          <a:xfrm>
            <a:off x="1523073" y="678176"/>
            <a:ext cx="7908733" cy="4308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marL="67466" indent="-67466"/>
            <a:r>
              <a:rPr lang="en-US" altLang="zh-CN" sz="25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ОБЪЕМ ВАЛОВОГО РЕГИОНАЛЬНОГО ПРОДУКТА</a:t>
            </a:r>
            <a:endParaRPr lang="en-US" altLang="zh-CN" sz="750" dirty="0">
              <a:latin typeface="Arial"/>
              <a:ea typeface="Arial"/>
              <a:cs typeface="Arial"/>
            </a:endParaRPr>
          </a:p>
        </p:txBody>
      </p:sp>
      <p:sp>
        <p:nvSpPr>
          <p:cNvPr id="1315" name="Text Box1315"/>
          <p:cNvSpPr txBox="1"/>
          <p:nvPr/>
        </p:nvSpPr>
        <p:spPr>
          <a:xfrm>
            <a:off x="1991455" y="4644538"/>
            <a:ext cx="7662418" cy="200055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en-US" altLang="zh-CN" sz="100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2015</a:t>
            </a:r>
            <a:r>
              <a:rPr lang="en-US" altLang="zh-CN" sz="1000" b="1" spc="1638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0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2016</a:t>
            </a:r>
            <a:r>
              <a:rPr lang="en-US" altLang="zh-CN" sz="1000" b="1" spc="1638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0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2017</a:t>
            </a:r>
            <a:r>
              <a:rPr lang="en-US" altLang="zh-CN" sz="1000" b="1" spc="1638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0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2018</a:t>
            </a:r>
            <a:r>
              <a:rPr lang="en-US" altLang="zh-CN" sz="1000" b="1" spc="1638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0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2019</a:t>
            </a:r>
            <a:r>
              <a:rPr lang="en-US" altLang="zh-CN" sz="1000" b="1" spc="1638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0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2020</a:t>
            </a:r>
            <a:r>
              <a:rPr lang="en-US" altLang="zh-CN" sz="1000" b="1" spc="1638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0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2021</a:t>
            </a:r>
            <a:r>
              <a:rPr lang="en-US" altLang="zh-CN" sz="1000" b="1" spc="1638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0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2022</a:t>
            </a:r>
            <a:r>
              <a:rPr lang="en-US" altLang="zh-CN" sz="1000" b="1" spc="1638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0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2023</a:t>
            </a:r>
            <a:r>
              <a:rPr lang="en-US" altLang="zh-CN" sz="1000" b="1" spc="1638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0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2024</a:t>
            </a:r>
            <a:r>
              <a:rPr lang="en-US" altLang="zh-CN" sz="1000" b="1" spc="1638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0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2025</a:t>
            </a:r>
            <a:r>
              <a:rPr lang="en-US" altLang="zh-CN" sz="1000" b="1" spc="1638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0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2026</a:t>
            </a:r>
            <a:r>
              <a:rPr lang="en-US" altLang="zh-CN" sz="1000" b="1" spc="1638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0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2027</a:t>
            </a:r>
            <a:r>
              <a:rPr lang="en-US" altLang="zh-CN" sz="1000" b="1" spc="1638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0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2028</a:t>
            </a:r>
            <a:r>
              <a:rPr lang="en-US" altLang="zh-CN" sz="1000" b="1" spc="1638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0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2029</a:t>
            </a:r>
            <a:endParaRPr lang="en-US" altLang="zh-CN" sz="1000" dirty="0">
              <a:latin typeface="Arial"/>
              <a:ea typeface="Arial"/>
              <a:cs typeface="Arial"/>
            </a:endParaRPr>
          </a:p>
        </p:txBody>
      </p:sp>
      <p:sp>
        <p:nvSpPr>
          <p:cNvPr id="1316" name="Text Box1316"/>
          <p:cNvSpPr txBox="1"/>
          <p:nvPr/>
        </p:nvSpPr>
        <p:spPr>
          <a:xfrm>
            <a:off x="9749548" y="1104383"/>
            <a:ext cx="2071088" cy="264240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719"/>
              </a:lnSpc>
            </a:pPr>
            <a:r>
              <a:rPr lang="en-US" altLang="zh-CN" b="1" dirty="0">
                <a:solidFill>
                  <a:srgbClr val="BF9E7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6 </a:t>
            </a:r>
            <a:r>
              <a:rPr lang="en-US" altLang="zh-CN" b="1" spc="3" dirty="0">
                <a:solidFill>
                  <a:srgbClr val="BF9E7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854,7</a:t>
            </a:r>
            <a:endParaRPr lang="en-US" altLang="zh-CN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317" name="Text Box1317"/>
          <p:cNvSpPr txBox="1"/>
          <p:nvPr/>
        </p:nvSpPr>
        <p:spPr>
          <a:xfrm>
            <a:off x="9749548" y="1903531"/>
            <a:ext cx="1126228" cy="264240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719"/>
              </a:lnSpc>
            </a:pPr>
            <a:r>
              <a:rPr lang="en-US" altLang="zh-CN" b="1" dirty="0">
                <a:solidFill>
                  <a:srgbClr val="D1110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5 </a:t>
            </a:r>
            <a:r>
              <a:rPr lang="en-US" altLang="zh-CN" b="1" spc="3" dirty="0">
                <a:solidFill>
                  <a:srgbClr val="D1110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132,4</a:t>
            </a:r>
            <a:endParaRPr lang="en-US" altLang="zh-CN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318" name="Text Box1318"/>
          <p:cNvSpPr txBox="1"/>
          <p:nvPr/>
        </p:nvSpPr>
        <p:spPr>
          <a:xfrm>
            <a:off x="9749548" y="2598846"/>
            <a:ext cx="1126227" cy="264240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1719"/>
              </a:lnSpc>
            </a:pPr>
            <a:r>
              <a:rPr lang="en-US" altLang="zh-CN" b="1" dirty="0">
                <a:solidFill>
                  <a:srgbClr val="0096B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3 </a:t>
            </a:r>
            <a:r>
              <a:rPr lang="en-US" altLang="zh-CN" b="1" spc="3" dirty="0">
                <a:solidFill>
                  <a:srgbClr val="0096B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608,9</a:t>
            </a:r>
            <a:endParaRPr lang="en-US" altLang="zh-CN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319" name="Text Box1319"/>
          <p:cNvSpPr txBox="1"/>
          <p:nvPr/>
        </p:nvSpPr>
        <p:spPr>
          <a:xfrm>
            <a:off x="9895762" y="4646754"/>
            <a:ext cx="301498" cy="200055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en-US" altLang="zh-CN" sz="100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2030</a:t>
            </a:r>
            <a:endParaRPr lang="en-US" altLang="zh-CN" sz="1000" dirty="0">
              <a:latin typeface="Arial"/>
              <a:ea typeface="Arial"/>
              <a:cs typeface="Arial"/>
            </a:endParaRPr>
          </a:p>
        </p:txBody>
      </p:sp>
      <p:sp>
        <p:nvSpPr>
          <p:cNvPr id="1320" name="Text Box1320"/>
          <p:cNvSpPr txBox="1"/>
          <p:nvPr/>
        </p:nvSpPr>
        <p:spPr>
          <a:xfrm>
            <a:off x="2610580" y="4979585"/>
            <a:ext cx="1131570" cy="623248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Инерционный</a:t>
            </a:r>
            <a:r>
              <a:rPr lang="en-US" altLang="zh-CN" sz="125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endParaRPr lang="ru-RU" altLang="zh-CN" sz="1250" b="1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algn="l" rtl="0"/>
            <a:endParaRPr lang="ru-RU" altLang="zh-CN" sz="1250" b="1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algn="l" rtl="0"/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Базовый</a:t>
            </a:r>
            <a:endParaRPr lang="en-US" altLang="zh-CN" sz="1250" dirty="0">
              <a:latin typeface="Arial"/>
              <a:ea typeface="Arial"/>
              <a:cs typeface="Arial"/>
            </a:endParaRPr>
          </a:p>
        </p:txBody>
      </p:sp>
      <p:sp>
        <p:nvSpPr>
          <p:cNvPr id="1321" name="Text Box1321"/>
          <p:cNvSpPr txBox="1"/>
          <p:nvPr/>
        </p:nvSpPr>
        <p:spPr>
          <a:xfrm>
            <a:off x="7182583" y="4979585"/>
            <a:ext cx="1433671" cy="23852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Оптимистический</a:t>
            </a:r>
            <a:endParaRPr lang="en-US" altLang="zh-CN" sz="1250" dirty="0">
              <a:latin typeface="Arial"/>
              <a:ea typeface="Arial"/>
              <a:cs typeface="Arial"/>
            </a:endParaRPr>
          </a:p>
        </p:txBody>
      </p:sp>
      <p:sp>
        <p:nvSpPr>
          <p:cNvPr id="1322" name="Text Box1322"/>
          <p:cNvSpPr txBox="1"/>
          <p:nvPr/>
        </p:nvSpPr>
        <p:spPr>
          <a:xfrm>
            <a:off x="7182583" y="5373461"/>
            <a:ext cx="2177955" cy="23852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en-US" altLang="zh-CN" sz="125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Прогноз</a:t>
            </a:r>
            <a:r>
              <a:rPr lang="en-US" altLang="zh-CN" sz="125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на 2020-2024 годы</a:t>
            </a:r>
            <a:endParaRPr lang="en-US" altLang="zh-CN" sz="1250" dirty="0">
              <a:latin typeface="Arial"/>
              <a:ea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A317AD-389D-A148-BAAD-6FD0E0C55A2F}"/>
              </a:ext>
            </a:extLst>
          </p:cNvPr>
          <p:cNvSpPr txBox="1"/>
          <p:nvPr/>
        </p:nvSpPr>
        <p:spPr>
          <a:xfrm>
            <a:off x="1571604" y="1237842"/>
            <a:ext cx="1333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err="1">
                <a:solidFill>
                  <a:srgbClr val="1A1A1A"/>
                </a:solidFill>
                <a:latin typeface="Arial"/>
                <a:ea typeface="Arial"/>
                <a:cs typeface="Arial"/>
              </a:rPr>
              <a:t>млрд</a:t>
            </a:r>
            <a:r>
              <a:rPr lang="en-US" altLang="zh-CN" sz="140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400" b="1" dirty="0" err="1">
                <a:solidFill>
                  <a:srgbClr val="1A1A1A"/>
                </a:solidFill>
                <a:latin typeface="Arial"/>
                <a:ea typeface="Arial"/>
                <a:cs typeface="Arial"/>
              </a:rPr>
              <a:t>рублей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Одна из задач стратегии 2030 – рост валового регионального продукта</a:t>
            </a:r>
          </a:p>
          <a:p>
            <a:endParaRPr lang="ru-RU" dirty="0"/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0979" y="570279"/>
            <a:ext cx="1566173" cy="864096"/>
          </a:xfrm>
          <a:prstGeom prst="rect">
            <a:avLst/>
          </a:prstGeom>
        </p:spPr>
      </p:pic>
      <p:sp>
        <p:nvSpPr>
          <p:cNvPr id="50" name="Пятиугольник 49"/>
          <p:cNvSpPr/>
          <p:nvPr/>
        </p:nvSpPr>
        <p:spPr>
          <a:xfrm>
            <a:off x="1239446" y="5831606"/>
            <a:ext cx="10322633" cy="70788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К 2030 году доходная часть консолидированного бюджета Республики Татарстан </a:t>
            </a:r>
            <a:r>
              <a:rPr lang="ru-RU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составит </a:t>
            </a:r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порядка </a:t>
            </a:r>
            <a:r>
              <a:rPr lang="ru-RU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600 </a:t>
            </a:r>
            <a:r>
              <a:rPr lang="ru-RU" sz="20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млрд.рублей</a:t>
            </a:r>
            <a:endParaRPr lang="ru-RU" sz="20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820986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Мобилизация налоговых и неналоговых доходов, таможенных сборов и пошлин, отчислений во внебюджетные фонды, собираемых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с </a:t>
            </a:r>
            <a:r>
              <a:rPr lang="ru-RU" sz="2400" dirty="0"/>
              <a:t>территории </a:t>
            </a:r>
            <a:r>
              <a:rPr lang="ru-RU" sz="2400" dirty="0" smtClean="0"/>
              <a:t>Республики Татарстан</a:t>
            </a:r>
            <a:endParaRPr lang="ru-RU" sz="2400" dirty="0"/>
          </a:p>
        </p:txBody>
      </p:sp>
      <p:graphicFrame>
        <p:nvGraphicFramePr>
          <p:cNvPr id="4" name="Диаграмма 3"/>
          <p:cNvGraphicFramePr/>
          <p:nvPr>
            <p:extLst/>
          </p:nvPr>
        </p:nvGraphicFramePr>
        <p:xfrm>
          <a:off x="1039906" y="1250478"/>
          <a:ext cx="10829365" cy="5384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6"/>
          <p:cNvSpPr txBox="1"/>
          <p:nvPr/>
        </p:nvSpPr>
        <p:spPr>
          <a:xfrm>
            <a:off x="1039906" y="948822"/>
            <a:ext cx="1220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2000" b="1" u="sng" dirty="0" err="1">
                <a:solidFill>
                  <a:srgbClr val="6C7B90"/>
                </a:solidFill>
                <a:latin typeface="Arial Narrow" panose="020B0606020202030204" pitchFamily="34" charset="0"/>
              </a:rPr>
              <a:t>млрд.руб</a:t>
            </a:r>
            <a:r>
              <a:rPr lang="ru-RU" sz="2000" b="1" u="sng" dirty="0">
                <a:solidFill>
                  <a:srgbClr val="6C7B90"/>
                </a:solidFill>
                <a:latin typeface="Arial Narrow" panose="020B06060202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868533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653067"/>
              </p:ext>
            </p:extLst>
          </p:nvPr>
        </p:nvGraphicFramePr>
        <p:xfrm>
          <a:off x="1120864" y="790352"/>
          <a:ext cx="10532656" cy="4370928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10532656"/>
              </a:tblGrid>
              <a:tr h="4370928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endParaRPr lang="ru-RU" sz="500" dirty="0" smtClean="0">
                        <a:latin typeface="Arial Narrow" panose="020B0606020202030204" pitchFamily="34" charset="0"/>
                      </a:endParaRPr>
                    </a:p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chemeClr val="accent2"/>
                          </a:solidFill>
                          <a:latin typeface="Arial Narrow" panose="020B0606020202030204" pitchFamily="34" charset="0"/>
                        </a:rPr>
                        <a:t>Бюджетная система Российской Федерации - </a:t>
                      </a:r>
                      <a:r>
                        <a:rPr lang="ru-RU" sz="3200" dirty="0" smtClean="0">
                          <a:latin typeface="Arial Narrow" panose="020B0606020202030204" pitchFamily="34" charset="0"/>
                        </a:rPr>
                        <a:t>основанная на экономических отношениях и государственном устройстве Российской Федерации, регулируемая законодательством Российской Федерации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          </a:r>
                    </a:p>
                    <a:p>
                      <a:pPr marL="111125" indent="0" algn="just">
                        <a:spcAft>
                          <a:spcPts val="0"/>
                        </a:spcAft>
                      </a:pPr>
                      <a:endParaRPr lang="ru-RU" sz="1000" dirty="0" smtClean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46195" marR="46195" marT="0" marB="0" anchor="ctr">
                    <a:noFill/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193982" y="5367432"/>
            <a:ext cx="45913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latin typeface="Arial Narrow" panose="020B0606020202030204" pitchFamily="34" charset="0"/>
                <a:cs typeface="Arial" panose="020B0604020202020204" pitchFamily="34" charset="0"/>
              </a:rPr>
              <a:t>(статья 6 Бюджетного кодекса РФ)</a:t>
            </a: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5711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843280" y="46039"/>
            <a:ext cx="10626669" cy="993794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ru-RU" dirty="0">
                <a:cs typeface="Times New Roman" pitchFamily="18" charset="0"/>
              </a:rPr>
              <a:t>Пропорции распределения налоговых и неналоговых доходов, таможенных сборов и пошлин, отчислений во внебюджетные фонды, собираемых с территории Республики Татарстан</a:t>
            </a:r>
          </a:p>
          <a:p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/>
          </p:nvPr>
        </p:nvGraphicFramePr>
        <p:xfrm>
          <a:off x="680720" y="1039833"/>
          <a:ext cx="11236960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843280" y="1039833"/>
            <a:ext cx="1203062" cy="30990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i="1" u="sng" dirty="0">
                <a:solidFill>
                  <a:srgbClr val="6C7B90"/>
                </a:solidFill>
                <a:latin typeface="Arial Narrow" panose="020B0606020202030204" pitchFamily="34" charset="0"/>
              </a:rPr>
              <a:t>%</a:t>
            </a:r>
            <a:endParaRPr lang="ru-RU" sz="2800" b="1" u="sng" dirty="0">
              <a:solidFill>
                <a:srgbClr val="6C7B9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685800" y="0"/>
            <a:ext cx="9183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АКТУАЛИЗИРОВАТЬ</a:t>
            </a:r>
            <a:endParaRPr lang="ru-RU" sz="3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36652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905436" y="46039"/>
            <a:ext cx="11053481" cy="57474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/>
              <a:t>Платежи нефтедобывающей отрасли Республики </a:t>
            </a:r>
            <a:r>
              <a:rPr lang="ru-RU" sz="2400" b="1" dirty="0" smtClean="0"/>
              <a:t>Татарстан</a:t>
            </a:r>
            <a:br>
              <a:rPr lang="ru-RU" sz="2400" b="1" dirty="0" smtClean="0"/>
            </a:br>
            <a:r>
              <a:rPr lang="ru-RU" sz="2400" b="1" dirty="0" smtClean="0"/>
              <a:t>в 2017-2019 годах</a:t>
            </a:r>
            <a:endParaRPr lang="ru-RU" sz="24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670552"/>
              </p:ext>
            </p:extLst>
          </p:nvPr>
        </p:nvGraphicFramePr>
        <p:xfrm>
          <a:off x="905436" y="1026974"/>
          <a:ext cx="11053481" cy="5442812"/>
        </p:xfrm>
        <a:graphic>
          <a:graphicData uri="http://schemas.openxmlformats.org/drawingml/2006/table">
            <a:tbl>
              <a:tblPr/>
              <a:tblGrid>
                <a:gridCol w="3975375"/>
                <a:gridCol w="1331792"/>
                <a:gridCol w="1087443"/>
                <a:gridCol w="1343905"/>
                <a:gridCol w="1075124"/>
                <a:gridCol w="1254312"/>
                <a:gridCol w="985530"/>
              </a:tblGrid>
              <a:tr h="4701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2017 г.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Доля,</a:t>
                      </a:r>
                    </a:p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2018 г.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Доля</a:t>
                      </a:r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 smtClean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2019 г.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Доля</a:t>
                      </a:r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286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Бюджет РФ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334,8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85%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515,5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87%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501,4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86%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866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1" u="none" strike="noStrike" dirty="0" smtClean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2000" b="0" i="1" u="none" strike="noStrike" dirty="0" err="1" smtClean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2000" b="0" i="1" u="none" strike="noStrike" dirty="0" smtClean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НДПИ</a:t>
                      </a:r>
                      <a:endParaRPr lang="ru-RU" sz="2000" b="0" i="1" u="none" strike="noStrike" dirty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227,4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58%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357,5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61%</a:t>
                      </a:r>
                      <a:endParaRPr lang="ru-RU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372,8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64%</a:t>
                      </a:r>
                      <a:endParaRPr lang="ru-RU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40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1" u="none" strike="noStrike" dirty="0" smtClean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таможенные пошлины</a:t>
                      </a:r>
                      <a:endParaRPr lang="ru-RU" sz="2000" b="0" i="1" u="none" strike="noStrike" dirty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1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84,4</a:t>
                      </a:r>
                      <a:endParaRPr lang="ru-RU" sz="2000" b="0" i="1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1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22%</a:t>
                      </a:r>
                      <a:endParaRPr lang="ru-RU" sz="2000" b="0" i="1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1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104,4</a:t>
                      </a:r>
                      <a:endParaRPr lang="ru-RU" sz="2000" b="0" i="1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18%</a:t>
                      </a:r>
                      <a:endParaRPr lang="ru-RU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1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67,6</a:t>
                      </a:r>
                      <a:endParaRPr lang="ru-RU" sz="2000" b="0" i="1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12%</a:t>
                      </a:r>
                      <a:endParaRPr lang="ru-RU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668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1" u="none" strike="noStrike" dirty="0" smtClean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НДС</a:t>
                      </a: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1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12,5</a:t>
                      </a:r>
                      <a:endParaRPr lang="ru-RU" sz="2000" b="0" i="1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1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3%</a:t>
                      </a:r>
                      <a:endParaRPr lang="ru-RU" sz="2000" b="0" i="1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1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35,1</a:t>
                      </a:r>
                      <a:endParaRPr lang="ru-RU" sz="2000" b="0" i="1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6%</a:t>
                      </a:r>
                      <a:endParaRPr lang="ru-RU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1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53,5</a:t>
                      </a:r>
                      <a:endParaRPr lang="ru-RU" sz="2000" b="0" i="1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9%</a:t>
                      </a:r>
                      <a:endParaRPr lang="ru-RU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80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err="1" smtClean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Конс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2000" b="1" i="0" u="none" strike="noStrike" baseline="0" dirty="0" smtClean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б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юджет Республики Татарстан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53,4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14%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70,7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12% </a:t>
                      </a:r>
                      <a:endParaRPr lang="ru-RU" sz="2000" b="1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76,2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13%</a:t>
                      </a:r>
                      <a:endParaRPr lang="ru-RU" sz="2000" b="1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8668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1" u="none" strike="noStrike" baseline="0" dirty="0" smtClean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2000" b="0" i="1" u="none" strike="noStrike" baseline="0" dirty="0" err="1" smtClean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2000" b="0" i="1" u="none" strike="noStrike" baseline="0" dirty="0" smtClean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 налог на прибыль</a:t>
                      </a:r>
                      <a:endParaRPr lang="ru-RU" sz="2000" b="0" i="1" u="none" strike="noStrike" dirty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33,4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9%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55,2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9%</a:t>
                      </a:r>
                      <a:endParaRPr lang="ru-RU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59,2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ru-RU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668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1" u="none" strike="noStrike" dirty="0" smtClean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          акцизы</a:t>
                      </a:r>
                      <a:endParaRPr lang="ru-RU" sz="2000" b="0" i="1" u="none" strike="noStrike" dirty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9,4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2%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3,8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ru-RU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3,5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ru-RU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6041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Платежи в Пенсионный фонд и фонды страхования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5,0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4,5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5,3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801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Платежи во все уровни бюджета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393,2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590,7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582,9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5048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Кроме того, 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акцизы, перечисляемые на единый счет РФ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5,4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7,0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19,1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8374" marR="8374" marT="8374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10722137" y="620786"/>
            <a:ext cx="1236780" cy="36858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u="sng" dirty="0">
                <a:solidFill>
                  <a:schemeClr val="accent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млрд. руб</a:t>
            </a:r>
            <a:r>
              <a:rPr lang="ru-RU" sz="1800" b="1" u="sng" dirty="0">
                <a:solidFill>
                  <a:schemeClr val="accent4"/>
                </a:solidFill>
                <a:latin typeface="Arial Narrow" panose="020B06060202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2011552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1117600" y="46039"/>
            <a:ext cx="10352349" cy="563561"/>
          </a:xfrm>
        </p:spPr>
        <p:txBody>
          <a:bodyPr>
            <a:noAutofit/>
          </a:bodyPr>
          <a:lstStyle/>
          <a:p>
            <a:r>
              <a:rPr lang="ru-RU" sz="2400" dirty="0"/>
              <a:t>Мобилизация налоговых и неналоговых доходов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на </a:t>
            </a:r>
            <a:r>
              <a:rPr lang="ru-RU" sz="2400" dirty="0"/>
              <a:t>территории Республики </a:t>
            </a:r>
            <a:r>
              <a:rPr lang="ru-RU" sz="2400" dirty="0" smtClean="0"/>
              <a:t>Татарстан</a:t>
            </a:r>
            <a:endParaRPr lang="ru-RU" sz="2400" dirty="0"/>
          </a:p>
        </p:txBody>
      </p:sp>
      <p:graphicFrame>
        <p:nvGraphicFramePr>
          <p:cNvPr id="4" name="Диаграмма 3"/>
          <p:cNvGraphicFramePr/>
          <p:nvPr>
            <p:extLst/>
          </p:nvPr>
        </p:nvGraphicFramePr>
        <p:xfrm>
          <a:off x="883919" y="818708"/>
          <a:ext cx="11141467" cy="5850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83918" y="676468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err="1">
                <a:solidFill>
                  <a:srgbClr val="6C7B90"/>
                </a:solidFill>
                <a:latin typeface="Arial Narrow" panose="020B0606020202030204" pitchFamily="34" charset="0"/>
              </a:rPr>
              <a:t>млрд.руб</a:t>
            </a:r>
            <a:r>
              <a:rPr lang="ru-RU" sz="2000" b="1" u="sng" dirty="0">
                <a:solidFill>
                  <a:srgbClr val="6C7B90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24976" y="2282455"/>
            <a:ext cx="1800411" cy="369332"/>
          </a:xfrm>
          <a:prstGeom prst="homePlat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Рост в </a:t>
            </a:r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2,2 </a:t>
            </a: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раза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24975" y="3749188"/>
            <a:ext cx="1800412" cy="369332"/>
          </a:xfrm>
          <a:prstGeom prst="homePlate">
            <a:avLst/>
          </a:prstGeom>
          <a:solidFill>
            <a:schemeClr val="accent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Рост в </a:t>
            </a:r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1,4 </a:t>
            </a: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</a:rPr>
              <a:t>раза</a:t>
            </a:r>
          </a:p>
        </p:txBody>
      </p:sp>
    </p:spTree>
    <p:extLst>
      <p:ext uri="{BB962C8B-B14F-4D97-AF65-F5344CB8AC3E}">
        <p14:creationId xmlns:p14="http://schemas.microsoft.com/office/powerpoint/2010/main" val="393204210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cs typeface="Times New Roman" pitchFamily="18" charset="0"/>
              </a:rPr>
              <a:t>Пропорции распределения налоговых и неналоговых </a:t>
            </a:r>
            <a:r>
              <a:rPr lang="ru-RU" sz="2400" dirty="0" smtClean="0">
                <a:cs typeface="Times New Roman" pitchFamily="18" charset="0"/>
              </a:rPr>
              <a:t>доходов собираемых </a:t>
            </a:r>
            <a:r>
              <a:rPr lang="ru-RU" sz="2400" dirty="0">
                <a:cs typeface="Times New Roman" pitchFamily="18" charset="0"/>
              </a:rPr>
              <a:t>с территории Республики Татарстан</a:t>
            </a:r>
          </a:p>
          <a:p>
            <a:endParaRPr lang="ru-RU" sz="2400" dirty="0"/>
          </a:p>
        </p:txBody>
      </p:sp>
      <p:graphicFrame>
        <p:nvGraphicFramePr>
          <p:cNvPr id="4" name="Диаграмма 3"/>
          <p:cNvGraphicFramePr/>
          <p:nvPr>
            <p:extLst/>
          </p:nvPr>
        </p:nvGraphicFramePr>
        <p:xfrm>
          <a:off x="944880" y="1039833"/>
          <a:ext cx="11125200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778510" y="1039833"/>
            <a:ext cx="1203062" cy="30990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u="sng" dirty="0">
                <a:solidFill>
                  <a:srgbClr val="6C7B90"/>
                </a:solidFill>
                <a:latin typeface="Arial Narrow" panose="020B0606020202030204" pitchFamily="34" charset="0"/>
              </a:rPr>
              <a:t>%</a:t>
            </a:r>
            <a:endParaRPr lang="ru-RU" sz="2400" b="1" u="sng" dirty="0">
              <a:solidFill>
                <a:srgbClr val="6C7B9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8537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9420226" y="5981700"/>
            <a:ext cx="1247775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Налоговые и неналоговые доходы бюджета РТ в сравнении с субъектами РФ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995681" y="874463"/>
          <a:ext cx="10968183" cy="5446621"/>
        </p:xfrm>
        <a:graphic>
          <a:graphicData uri="http://schemas.openxmlformats.org/drawingml/2006/table">
            <a:tbl>
              <a:tblPr/>
              <a:tblGrid>
                <a:gridCol w="2468879"/>
                <a:gridCol w="1656080"/>
                <a:gridCol w="1117600"/>
                <a:gridCol w="1499787"/>
                <a:gridCol w="1028761"/>
                <a:gridCol w="1880892"/>
                <a:gridCol w="1316184"/>
              </a:tblGrid>
              <a:tr h="3752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Субъект РФ</a:t>
                      </a:r>
                    </a:p>
                  </a:txBody>
                  <a:tcPr marL="6828" marR="6828" marT="6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2017 </a:t>
                      </a:r>
                      <a:r>
                        <a:rPr lang="ru-RU" sz="2400" b="1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2018 </a:t>
                      </a:r>
                      <a:r>
                        <a:rPr lang="ru-RU" sz="2400" b="1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2019 </a:t>
                      </a:r>
                      <a:r>
                        <a:rPr lang="ru-RU" sz="2400" b="1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08069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28" marR="6828" marT="6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Объем средств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место </a:t>
                      </a:r>
                      <a:r>
                        <a:rPr lang="ru-RU" sz="16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РТ</a:t>
                      </a:r>
                      <a:br>
                        <a:rPr lang="ru-RU" sz="16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РФ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Объем средств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место </a:t>
                      </a:r>
                      <a:r>
                        <a:rPr lang="ru-RU" sz="16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РТ</a:t>
                      </a:r>
                      <a:br>
                        <a:rPr lang="ru-RU" sz="16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РФ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Объем средств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место </a:t>
                      </a:r>
                      <a:r>
                        <a:rPr lang="ru-RU" sz="16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РТ</a:t>
                      </a:r>
                      <a:br>
                        <a:rPr lang="ru-RU" sz="16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РФ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69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ВСЕГО</a:t>
                      </a:r>
                    </a:p>
                  </a:txBody>
                  <a:tcPr marL="6828" marR="6828" marT="6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8 986</a:t>
                      </a:r>
                      <a:endParaRPr lang="ru-RU" sz="2400" b="1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828" marR="6828" marT="6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828" marR="6828" marT="6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10 222</a:t>
                      </a:r>
                      <a:endParaRPr lang="ru-RU" sz="2400" b="1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828" marR="6828" marT="6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828" marR="6828" marT="6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10 984</a:t>
                      </a:r>
                      <a:endParaRPr lang="ru-RU" sz="2400" b="1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828" marR="6828" marT="6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828" marR="6828" marT="6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013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г. Москва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2 060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2 310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2 568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13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Московская область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568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620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665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13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г. Санкт-Петербург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501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564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618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22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Республика Татарстан 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AE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258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AE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AE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AE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AE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299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AE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AEFF"/>
                    </a:solidFill>
                  </a:tcPr>
                </a:tc>
              </a:tr>
              <a:tr h="5022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Ханты-Мансийский АО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218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307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287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13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Краснодарский край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252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275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318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22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Свердловская область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245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276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283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13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Красноярский край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238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291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13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Ямало-Ненецкий АО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216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247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22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Республика Ингушетия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4,3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84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5,1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85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4,4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85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768921" y="451509"/>
            <a:ext cx="1194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u="sng" dirty="0" err="1">
                <a:solidFill>
                  <a:prstClr val="black"/>
                </a:solidFill>
                <a:latin typeface="Arial"/>
              </a:rPr>
              <a:t>млрд.руб</a:t>
            </a:r>
            <a:r>
              <a:rPr lang="ru-RU" sz="1600" b="1" u="sng" dirty="0">
                <a:solidFill>
                  <a:prstClr val="black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5653254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822960" y="46039"/>
            <a:ext cx="10646989" cy="715961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Налоговые и неналоговые доходы бюджета РТ в сравнении с субъектами </a:t>
            </a:r>
            <a:br>
              <a:rPr lang="ru-RU" dirty="0" smtClean="0"/>
            </a:br>
            <a:r>
              <a:rPr lang="ru-RU" dirty="0" smtClean="0"/>
              <a:t>Приволжского федерального округа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672345" y="762000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err="1">
                <a:solidFill>
                  <a:srgbClr val="6C7B90"/>
                </a:solidFill>
                <a:latin typeface="Arial Narrow" panose="020B0606020202030204" pitchFamily="34" charset="0"/>
              </a:rPr>
              <a:t>млрд.руб</a:t>
            </a:r>
            <a:r>
              <a:rPr lang="ru-RU" sz="2000" b="1" u="sng" dirty="0">
                <a:solidFill>
                  <a:srgbClr val="6C7B90"/>
                </a:solidFill>
                <a:latin typeface="Arial Narrow" panose="020B0606020202030204" pitchFamily="34" charset="0"/>
              </a:rPr>
              <a:t>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78921" y="1250761"/>
          <a:ext cx="10818439" cy="501795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934279"/>
                <a:gridCol w="1544320"/>
                <a:gridCol w="1026160"/>
                <a:gridCol w="1696720"/>
                <a:gridCol w="1168400"/>
                <a:gridCol w="1343787"/>
                <a:gridCol w="1104773"/>
              </a:tblGrid>
              <a:tr h="34949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Субъект РФ</a:t>
                      </a:r>
                    </a:p>
                  </a:txBody>
                  <a:tcPr marL="6828" marR="6828" marT="682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2017 </a:t>
                      </a:r>
                      <a:r>
                        <a:rPr lang="ru-RU" sz="2000" b="1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2018 </a:t>
                      </a:r>
                      <a:r>
                        <a:rPr lang="ru-RU" sz="2000" b="1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2019 год</a:t>
                      </a:r>
                      <a:endParaRPr lang="ru-RU" sz="2000" b="1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4075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28" marR="6828" marT="68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Объем средств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место 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РТ в ПФО</a:t>
                      </a:r>
                      <a:endParaRPr lang="ru-RU" sz="1600" b="1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Объем средств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место 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РТ в ПФО</a:t>
                      </a:r>
                      <a:endParaRPr lang="ru-RU" sz="1600" b="1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Объем средств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место 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РТ в ПФО</a:t>
                      </a:r>
                      <a:endParaRPr lang="ru-RU" sz="1600" b="1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18326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Приволжский федеральный округ</a:t>
                      </a:r>
                      <a:endParaRPr lang="ru-RU" sz="2400" b="1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1 287</a:t>
                      </a:r>
                      <a:endParaRPr lang="ru-RU" sz="2400" b="1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400" b="1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1 438</a:t>
                      </a:r>
                      <a:endParaRPr lang="ru-RU" sz="2400" b="1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400" b="1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1 497</a:t>
                      </a:r>
                      <a:endParaRPr lang="ru-RU" sz="2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400" b="1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2054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Республика Татарстан 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AE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258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AE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AE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AE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AE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299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AE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AEFF"/>
                    </a:solidFill>
                  </a:tcPr>
                </a:tc>
              </a:tr>
              <a:tr h="40916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Самарская область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159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179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186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832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Республика Башкортостан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165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199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187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832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Нижегородская область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169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182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16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Пермский край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126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139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157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54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Республика Марий Эл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91245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ятиугольник 8"/>
          <p:cNvSpPr/>
          <p:nvPr/>
        </p:nvSpPr>
        <p:spPr>
          <a:xfrm>
            <a:off x="6700135" y="1647826"/>
            <a:ext cx="4666365" cy="2019934"/>
          </a:xfrm>
          <a:prstGeom prst="homePlate">
            <a:avLst>
              <a:gd name="adj" fmla="val 1634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Структура налоговых и неналоговых доходов консолидированного бюджета Республики Татарстан в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2019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году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</a:b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4" name="Содержимое 6"/>
          <p:cNvGraphicFramePr>
            <a:graphicFrameLocks noGrp="1"/>
          </p:cNvGraphicFramePr>
          <p:nvPr>
            <p:extLst/>
          </p:nvPr>
        </p:nvGraphicFramePr>
        <p:xfrm>
          <a:off x="609601" y="869578"/>
          <a:ext cx="11470640" cy="585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2"/>
          <p:cNvSpPr txBox="1"/>
          <p:nvPr/>
        </p:nvSpPr>
        <p:spPr>
          <a:xfrm>
            <a:off x="2161088" y="2989440"/>
            <a:ext cx="2987560" cy="19409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  <a:ea typeface="Arial Unicode MS" pitchFamily="34" charset="-128"/>
                <a:cs typeface="Arial" panose="020B0604020202020204" pitchFamily="34" charset="0"/>
              </a:rPr>
              <a:t>ВСЕГО</a:t>
            </a:r>
            <a:r>
              <a:rPr lang="en-US" sz="3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</a:br>
            <a:r>
              <a:rPr lang="en-US" sz="3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29</a:t>
            </a:r>
            <a:r>
              <a:rPr lang="ru-RU" sz="3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9</a:t>
            </a:r>
            <a:r>
              <a:rPr lang="ru-RU" sz="3600" b="1" dirty="0" smtClean="0">
                <a:solidFill>
                  <a:srgbClr val="6C7B90"/>
                </a:solidFill>
                <a:latin typeface="Arial Narrow" panose="020B0606020202030204" pitchFamily="34" charset="0"/>
                <a:ea typeface="Arial Unicode MS" pitchFamily="34" charset="-128"/>
                <a:cs typeface="Arial" panose="020B0604020202020204" pitchFamily="34" charset="0"/>
              </a:rPr>
              <a:t/>
            </a:r>
            <a:br>
              <a:rPr lang="ru-RU" sz="3600" b="1" dirty="0" smtClean="0">
                <a:solidFill>
                  <a:srgbClr val="6C7B90"/>
                </a:solidFill>
                <a:latin typeface="Arial Narrow" panose="020B0606020202030204" pitchFamily="34" charset="0"/>
                <a:ea typeface="Arial Unicode MS" pitchFamily="34" charset="-128"/>
                <a:cs typeface="Arial" panose="020B0604020202020204" pitchFamily="34" charset="0"/>
              </a:rPr>
            </a:br>
            <a:r>
              <a:rPr lang="ru-RU" sz="3600" b="1" dirty="0" err="1" smtClean="0">
                <a:solidFill>
                  <a:srgbClr val="6C7B90"/>
                </a:solidFill>
                <a:latin typeface="Arial Narrow" panose="020B0606020202030204" pitchFamily="34" charset="0"/>
                <a:ea typeface="Arial Unicode MS" pitchFamily="34" charset="-128"/>
                <a:cs typeface="Arial" panose="020B0604020202020204" pitchFamily="34" charset="0"/>
              </a:rPr>
              <a:t>млрд.рублей</a:t>
            </a:r>
            <a:endParaRPr lang="ru-RU" sz="3600" b="1" dirty="0">
              <a:solidFill>
                <a:srgbClr val="6C7B90"/>
              </a:solidFill>
              <a:latin typeface="Arial Narrow" panose="020B060602020203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93605" y="2365405"/>
            <a:ext cx="859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1F497D"/>
                </a:solidFill>
                <a:latin typeface="Arial Narrow" panose="020B0606020202030204" pitchFamily="34" charset="0"/>
              </a:rPr>
              <a:t>8</a:t>
            </a:r>
            <a:r>
              <a:rPr lang="ru-RU" sz="3200" b="1" dirty="0" smtClean="0">
                <a:solidFill>
                  <a:srgbClr val="1F497D"/>
                </a:solidFill>
                <a:latin typeface="Arial Narrow" panose="020B0606020202030204" pitchFamily="34" charset="0"/>
              </a:rPr>
              <a:t>4%</a:t>
            </a:r>
            <a:endParaRPr lang="ru-RU" sz="3200" b="1" dirty="0">
              <a:solidFill>
                <a:srgbClr val="1F497D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389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4" grpId="0">
        <p:bldSub>
          <a:bldChart bld="series" animBg="0"/>
        </p:bldSub>
      </p:bldGraphic>
      <p:bldP spid="5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842682" y="46039"/>
            <a:ext cx="10627267" cy="1755867"/>
          </a:xfrm>
        </p:spPr>
        <p:txBody>
          <a:bodyPr>
            <a:normAutofit/>
          </a:bodyPr>
          <a:lstStyle/>
          <a:p>
            <a:r>
              <a:rPr lang="ru-RU" dirty="0"/>
              <a:t>Крупнейшие налогоплательщики </a:t>
            </a:r>
            <a:br>
              <a:rPr lang="ru-RU" dirty="0"/>
            </a:br>
            <a:r>
              <a:rPr lang="ru-RU" dirty="0"/>
              <a:t>Республики Татарстан  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293943"/>
              </p:ext>
            </p:extLst>
          </p:nvPr>
        </p:nvGraphicFramePr>
        <p:xfrm>
          <a:off x="961475" y="1666240"/>
          <a:ext cx="10508474" cy="45014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08474"/>
              </a:tblGrid>
              <a:tr h="45014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 ПАО «Татнефть»</a:t>
                      </a:r>
                    </a:p>
                    <a:p>
                      <a:pPr algn="ctr" fontAlgn="ctr"/>
                      <a:r>
                        <a:rPr lang="ru-RU" sz="2800" b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 ПАО «Нижнекамскнефтехим»</a:t>
                      </a:r>
                    </a:p>
                    <a:p>
                      <a:pPr algn="ctr" fontAlgn="ctr"/>
                      <a:r>
                        <a:rPr lang="ru-RU" sz="2800" b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 АО «ТАНЕКО»</a:t>
                      </a:r>
                    </a:p>
                    <a:p>
                      <a:pPr algn="ctr" fontAlgn="ctr"/>
                      <a:r>
                        <a:rPr lang="ru-RU" sz="2800" b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 АО «АБ </a:t>
                      </a:r>
                      <a:r>
                        <a:rPr lang="ru-RU" sz="2800" b="1" u="none" strike="noStrike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ИнБев</a:t>
                      </a:r>
                      <a:r>
                        <a:rPr lang="ru-RU" sz="2800" b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Эфес» </a:t>
                      </a:r>
                    </a:p>
                    <a:p>
                      <a:pPr algn="ctr" fontAlgn="ctr"/>
                      <a:r>
                        <a:rPr lang="ru-RU" sz="2800" b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 ПАО «Казаньоргсинтез»</a:t>
                      </a:r>
                    </a:p>
                    <a:p>
                      <a:pPr algn="ctr" fontAlgn="ctr"/>
                      <a:r>
                        <a:rPr lang="ru-RU" sz="2800" b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 ПАО «Газпром»</a:t>
                      </a:r>
                    </a:p>
                    <a:p>
                      <a:pPr algn="ctr" fontAlgn="ctr"/>
                      <a:r>
                        <a:rPr lang="ru-RU" sz="2800" b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 ПАО «Сбербанк» </a:t>
                      </a:r>
                    </a:p>
                    <a:p>
                      <a:pPr algn="ctr" fontAlgn="ctr"/>
                      <a:r>
                        <a:rPr lang="ru-RU" sz="2800" b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 АО «</a:t>
                      </a:r>
                      <a:r>
                        <a:rPr lang="ru-RU" sz="2800" b="1" u="none" strike="noStrike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Татспиртпром</a:t>
                      </a:r>
                      <a:r>
                        <a:rPr lang="ru-RU" sz="2800" b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»</a:t>
                      </a:r>
                    </a:p>
                    <a:p>
                      <a:pPr algn="ctr" fontAlgn="ctr"/>
                      <a:r>
                        <a:rPr lang="ru-RU" sz="2800" b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 ПАО «КамАЗ»</a:t>
                      </a:r>
                    </a:p>
                    <a:p>
                      <a:pPr algn="ctr" fontAlgn="ctr"/>
                      <a:r>
                        <a:rPr lang="ru-RU" sz="2800" b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- ОАО «Сетевая компания» </a:t>
                      </a:r>
                    </a:p>
                  </a:txBody>
                  <a:tcPr marL="6868" marR="6868" marT="6868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3121382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ятиугольник 8"/>
          <p:cNvSpPr/>
          <p:nvPr/>
        </p:nvSpPr>
        <p:spPr>
          <a:xfrm>
            <a:off x="6700135" y="1647826"/>
            <a:ext cx="4666365" cy="2101214"/>
          </a:xfrm>
          <a:prstGeom prst="homePlate">
            <a:avLst>
              <a:gd name="adj" fmla="val 1634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Структура налоговых и неналоговых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доходов бюджета 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Республики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Татарстан в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2019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году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</a:b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4" name="Содержимое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616434"/>
              </p:ext>
            </p:extLst>
          </p:nvPr>
        </p:nvGraphicFramePr>
        <p:xfrm>
          <a:off x="609601" y="869578"/>
          <a:ext cx="11470640" cy="585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147815" y="2406045"/>
            <a:ext cx="859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1F497D"/>
                </a:solidFill>
                <a:latin typeface="Arial Narrow" panose="020B0606020202030204" pitchFamily="34" charset="0"/>
              </a:rPr>
              <a:t>91%</a:t>
            </a:r>
            <a:endParaRPr lang="ru-RU" sz="3200" b="1" dirty="0">
              <a:solidFill>
                <a:srgbClr val="1F497D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65602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4" grpId="0">
        <p:bldSub>
          <a:bldChart bld="series" animBg="0"/>
        </p:bldSub>
      </p:bldGraphic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ПРИБЫЛЬ </a:t>
            </a:r>
            <a:r>
              <a:rPr lang="ru-RU" dirty="0"/>
              <a:t>(</a:t>
            </a:r>
            <a:r>
              <a:rPr lang="ru-RU" dirty="0" smtClean="0"/>
              <a:t>млрд </a:t>
            </a:r>
            <a:r>
              <a:rPr lang="ru-RU" dirty="0"/>
              <a:t>руб.)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15026" y="5477403"/>
            <a:ext cx="1939551" cy="582574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Транспортировка и хранение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17610" y="2667438"/>
            <a:ext cx="1936966" cy="750818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17612" y="1016629"/>
            <a:ext cx="1939551" cy="708190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3600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Обрабатывающие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производства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17269" y="1909775"/>
            <a:ext cx="1939551" cy="604834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" tIns="0" rIns="3600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15025" y="3633169"/>
            <a:ext cx="1939551" cy="650318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" tIns="0" rIns="3600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20139" y="3632662"/>
            <a:ext cx="885331" cy="650825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" tIns="0" rIns="3600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endParaRPr lang="ru-RU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3,1</a:t>
            </a:r>
          </a:p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rgbClr val="00B050"/>
                </a:solidFill>
              </a:rPr>
              <a:t>(рост в 1,4 раза)</a:t>
            </a:r>
          </a:p>
          <a:p>
            <a:pPr algn="ctr">
              <a:lnSpc>
                <a:spcPct val="90000"/>
              </a:lnSpc>
            </a:pPr>
            <a:endParaRPr lang="ru-RU" sz="1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20138" y="2667439"/>
            <a:ext cx="885330" cy="745578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" tIns="0" rIns="3600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4,7</a:t>
            </a:r>
          </a:p>
          <a:p>
            <a:pPr algn="ctr"/>
            <a:r>
              <a:rPr lang="ru-RU" sz="1500" dirty="0" smtClean="0">
                <a:solidFill>
                  <a:srgbClr val="00B050"/>
                </a:solidFill>
              </a:rPr>
              <a:t>(</a:t>
            </a:r>
            <a:r>
              <a:rPr lang="ru-RU" sz="1400" dirty="0">
                <a:solidFill>
                  <a:srgbClr val="00B050"/>
                </a:solidFill>
              </a:rPr>
              <a:t>рост в </a:t>
            </a:r>
            <a:r>
              <a:rPr lang="ru-RU" sz="1400" dirty="0" smtClean="0">
                <a:solidFill>
                  <a:srgbClr val="00B050"/>
                </a:solidFill>
              </a:rPr>
              <a:t>1,4 раз)</a:t>
            </a:r>
            <a:endParaRPr lang="ru-RU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5071479" y="4898849"/>
            <a:ext cx="468101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5118948" y="2213628"/>
            <a:ext cx="468101" cy="1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5122828" y="5710216"/>
            <a:ext cx="460342" cy="11829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5097468" y="3989650"/>
            <a:ext cx="456094" cy="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6597702" y="523289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75,1%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 республики являются прибыльными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106980" y="4539334"/>
            <a:ext cx="1942138" cy="68222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Добыча полезных ископаемых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174377" y="4539334"/>
            <a:ext cx="897102" cy="68222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" tIns="0" rIns="3600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 dirty="0" smtClean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230,0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</a:rPr>
              <a:t>(-8,9%)</a:t>
            </a:r>
          </a:p>
          <a:p>
            <a:pPr algn="ctr"/>
            <a:endParaRPr lang="ru-RU" sz="15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5568826" y="1247222"/>
            <a:ext cx="14344" cy="44872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2100358" y="3674103"/>
            <a:ext cx="2055709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flipH="1" flipV="1">
            <a:off x="5097605" y="3061005"/>
            <a:ext cx="456094" cy="2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"/>
          <p:cNvSpPr txBox="1"/>
          <p:nvPr/>
        </p:nvSpPr>
        <p:spPr>
          <a:xfrm>
            <a:off x="2115025" y="461705"/>
            <a:ext cx="3482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январь-сентябрь 2019 г.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390,3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</a:p>
          <a:p>
            <a:pPr algn="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117611" y="1870803"/>
            <a:ext cx="193696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1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Торговля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417844" y="2799232"/>
            <a:ext cx="122892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Сельское </a:t>
            </a:r>
          </a:p>
          <a:p>
            <a:pPr lvl="0" algn="ctr"/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хозяйство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graphicFrame>
        <p:nvGraphicFramePr>
          <p:cNvPr id="38" name="Объект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358349"/>
              </p:ext>
            </p:extLst>
          </p:nvPr>
        </p:nvGraphicFramePr>
        <p:xfrm>
          <a:off x="5773085" y="536218"/>
          <a:ext cx="5446712" cy="4262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4232068" y="1856073"/>
            <a:ext cx="885330" cy="746159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" tIns="0" rIns="3600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35,2 </a:t>
            </a:r>
            <a:r>
              <a:rPr lang="ru-RU" sz="1350" dirty="0">
                <a:solidFill>
                  <a:srgbClr val="00B050"/>
                </a:solidFill>
              </a:rPr>
              <a:t>(рост в 1,9 раза</a:t>
            </a:r>
            <a:r>
              <a:rPr lang="ru-RU" sz="1350" dirty="0" smtClean="0">
                <a:solidFill>
                  <a:srgbClr val="00B050"/>
                </a:solidFill>
              </a:rPr>
              <a:t>)</a:t>
            </a:r>
            <a:endParaRPr lang="ru-RU" sz="1350" dirty="0">
              <a:solidFill>
                <a:srgbClr val="00B050"/>
              </a:solidFill>
            </a:endParaRPr>
          </a:p>
          <a:p>
            <a:pPr algn="ctr"/>
            <a:endParaRPr lang="ru-RU" sz="15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220138" y="1016629"/>
            <a:ext cx="885330" cy="704597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" tIns="0" rIns="3600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81,9 </a:t>
            </a:r>
            <a:r>
              <a:rPr lang="ru-RU" sz="1400" dirty="0" smtClean="0">
                <a:solidFill>
                  <a:srgbClr val="00B050"/>
                </a:solidFill>
              </a:rPr>
              <a:t>(</a:t>
            </a:r>
            <a:r>
              <a:rPr lang="ru-RU" sz="1400" dirty="0">
                <a:solidFill>
                  <a:srgbClr val="00B050"/>
                </a:solidFill>
              </a:rPr>
              <a:t>рост на 11,9%)</a:t>
            </a:r>
          </a:p>
          <a:p>
            <a:pPr algn="ctr"/>
            <a:endParaRPr lang="ru-RU" sz="1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193868" y="5475482"/>
            <a:ext cx="892171" cy="584495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" tIns="0" rIns="36000" bIns="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endParaRPr lang="ru-RU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11,7</a:t>
            </a:r>
          </a:p>
          <a:p>
            <a:pPr algn="ctr">
              <a:lnSpc>
                <a:spcPct val="80000"/>
              </a:lnSpc>
            </a:pPr>
            <a:r>
              <a:rPr lang="ru-RU" sz="1400" dirty="0">
                <a:solidFill>
                  <a:srgbClr val="FF0000"/>
                </a:solidFill>
              </a:rPr>
              <a:t>(снижение в 1,8 раза)</a:t>
            </a:r>
          </a:p>
          <a:p>
            <a:pPr algn="ctr">
              <a:lnSpc>
                <a:spcPct val="90000"/>
              </a:lnSpc>
            </a:pPr>
            <a:endParaRPr lang="ru-RU" sz="15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H="1">
            <a:off x="5105468" y="1262452"/>
            <a:ext cx="468101" cy="1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29816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685800" y="46039"/>
            <a:ext cx="10784149" cy="1191363"/>
          </a:xfrm>
        </p:spPr>
        <p:txBody>
          <a:bodyPr>
            <a:normAutofit/>
          </a:bodyPr>
          <a:lstStyle/>
          <a:p>
            <a:r>
              <a:rPr lang="ru-RU" dirty="0"/>
              <a:t>В Российской Федерации функционирует</a:t>
            </a:r>
            <a:br>
              <a:rPr lang="ru-RU" dirty="0"/>
            </a:br>
            <a:r>
              <a:rPr lang="ru-RU" dirty="0"/>
              <a:t> 3-х уровневая бюджетная система: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735616"/>
              </p:ext>
            </p:extLst>
          </p:nvPr>
        </p:nvGraphicFramePr>
        <p:xfrm>
          <a:off x="1137920" y="1478808"/>
          <a:ext cx="10546080" cy="121704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546080"/>
              </a:tblGrid>
              <a:tr h="1217046">
                <a:tc>
                  <a:txBody>
                    <a:bodyPr/>
                    <a:lstStyle/>
                    <a:p>
                      <a:pPr algn="ctr"/>
                      <a:r>
                        <a:rPr lang="ru-RU" sz="2800" i="0" u="sng" dirty="0" smtClean="0">
                          <a:latin typeface="Arial Narrow" panose="020B0606020202030204" pitchFamily="34" charset="0"/>
                        </a:rPr>
                        <a:t>1 уровень</a:t>
                      </a:r>
                      <a:r>
                        <a:rPr lang="ru-RU" sz="2800" i="0" dirty="0" smtClean="0">
                          <a:latin typeface="Arial Narrow" panose="020B0606020202030204" pitchFamily="34" charset="0"/>
                        </a:rPr>
                        <a:t>: Федеральный бюджет и бюджеты государственных внебюджетных фондов Российской</a:t>
                      </a:r>
                      <a:r>
                        <a:rPr lang="ru-RU" sz="2800" i="0" baseline="0" dirty="0" smtClean="0">
                          <a:latin typeface="Arial Narrow" panose="020B0606020202030204" pitchFamily="34" charset="0"/>
                        </a:rPr>
                        <a:t> Федерации</a:t>
                      </a:r>
                      <a:endParaRPr lang="ru-RU" sz="2800" i="0" dirty="0" smtClean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124" y="3711539"/>
            <a:ext cx="3260675" cy="2173783"/>
          </a:xfrm>
          <a:prstGeom prst="rect">
            <a:avLst/>
          </a:prstGeom>
        </p:spPr>
      </p:pic>
      <p:pic>
        <p:nvPicPr>
          <p:cNvPr id="37890" name="Picture 2" descr="http://konakovo.ru/images/cms/thumbs/4fa1e940c93375b02c4b3a16e64ba021e610c973/fss-001_216_144__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0060" y="3752633"/>
            <a:ext cx="2798768" cy="186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://ruzrb.ru/public/images/supervisory_organizations/fom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744" y="4120934"/>
            <a:ext cx="3513205" cy="108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37920" y="3025157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 Narrow" panose="020B0606020202030204" pitchFamily="34" charset="0"/>
              </a:rPr>
              <a:t>В состав внебюджетных фондов входят: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56744" y="6307360"/>
            <a:ext cx="41472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>
                <a:latin typeface="Arial Narrow" panose="020B0606020202030204" pitchFamily="34" charset="0"/>
                <a:cs typeface="Arial" panose="020B0604020202020204" pitchFamily="34" charset="0"/>
              </a:rPr>
              <a:t>(статьи 7,10 Бюджетного кодекса РФ)</a:t>
            </a:r>
            <a:endParaRPr lang="ru-RU" sz="20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961660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Image4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478" y="2079186"/>
            <a:ext cx="984505" cy="513588"/>
          </a:xfrm>
          <a:prstGeom prst="rect">
            <a:avLst/>
          </a:prstGeom>
          <a:noFill/>
        </p:spPr>
      </p:pic>
      <p:pic>
        <p:nvPicPr>
          <p:cNvPr id="474" name="Image4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328" y="3233493"/>
            <a:ext cx="1243808" cy="133385"/>
          </a:xfrm>
          <a:prstGeom prst="rect">
            <a:avLst/>
          </a:prstGeom>
          <a:noFill/>
        </p:spPr>
      </p:pic>
      <p:pic>
        <p:nvPicPr>
          <p:cNvPr id="477" name="Image4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064" y="4133340"/>
            <a:ext cx="943766" cy="272290"/>
          </a:xfrm>
          <a:prstGeom prst="rect">
            <a:avLst/>
          </a:prstGeom>
          <a:noFill/>
        </p:spPr>
      </p:pic>
      <p:pic>
        <p:nvPicPr>
          <p:cNvPr id="478" name="Image4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478" y="1288817"/>
            <a:ext cx="1255658" cy="326175"/>
          </a:xfrm>
          <a:prstGeom prst="rect">
            <a:avLst/>
          </a:prstGeom>
          <a:noFill/>
        </p:spPr>
      </p:pic>
      <p:sp>
        <p:nvSpPr>
          <p:cNvPr id="483" name="Text Box483"/>
          <p:cNvSpPr txBox="1"/>
          <p:nvPr/>
        </p:nvSpPr>
        <p:spPr>
          <a:xfrm>
            <a:off x="5353396" y="1288817"/>
            <a:ext cx="6733310" cy="507831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r>
              <a:rPr lang="en-US" altLang="zh-CN" sz="1500" b="1" dirty="0">
                <a:solidFill>
                  <a:srgbClr val="1A806C"/>
                </a:solidFill>
                <a:latin typeface="Arial"/>
                <a:ea typeface="Arial"/>
                <a:cs typeface="Arial"/>
              </a:rPr>
              <a:t>АО «ТАНЕКО» 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планирует ввод в эксплуатацию установки каталитического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крекинга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и </a:t>
            </a:r>
            <a:r>
              <a:rPr lang="ru-RU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опытно-промышленной установки </a:t>
            </a:r>
            <a:r>
              <a:rPr lang="ru-RU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гидроконверсии</a:t>
            </a:r>
            <a:r>
              <a:rPr lang="ru-RU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гудрона</a:t>
            </a:r>
            <a:endParaRPr lang="ru-RU" altLang="zh-CN" sz="1500" dirty="0">
              <a:latin typeface="Arial"/>
              <a:ea typeface="Arial"/>
              <a:cs typeface="Arial"/>
            </a:endParaRPr>
          </a:p>
        </p:txBody>
      </p:sp>
      <p:sp>
        <p:nvSpPr>
          <p:cNvPr id="485" name="Text Box485"/>
          <p:cNvSpPr txBox="1"/>
          <p:nvPr/>
        </p:nvSpPr>
        <p:spPr>
          <a:xfrm>
            <a:off x="5353395" y="2064387"/>
            <a:ext cx="6658495" cy="73866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en-US" altLang="zh-CN" sz="1500" b="1" dirty="0">
                <a:solidFill>
                  <a:srgbClr val="1A806C"/>
                </a:solidFill>
                <a:latin typeface="Arial"/>
                <a:ea typeface="Arial"/>
                <a:cs typeface="Arial"/>
              </a:rPr>
              <a:t>ПАО «Нижнекамскнефтехим» 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планирует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реализовать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проект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по строительству производства дивинил-стирольного синтетического каучука мощностью 60 тыс. тонн в год</a:t>
            </a:r>
            <a:endParaRPr lang="en-US" altLang="zh-CN" sz="1500" dirty="0">
              <a:latin typeface="Arial"/>
              <a:ea typeface="Arial"/>
              <a:cs typeface="Arial"/>
            </a:endParaRPr>
          </a:p>
        </p:txBody>
      </p:sp>
      <p:sp>
        <p:nvSpPr>
          <p:cNvPr id="486" name="Text Box486"/>
          <p:cNvSpPr txBox="1"/>
          <p:nvPr/>
        </p:nvSpPr>
        <p:spPr>
          <a:xfrm>
            <a:off x="5353395" y="3239476"/>
            <a:ext cx="5012841" cy="27699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en-US" altLang="zh-CN" sz="1500" b="1" dirty="0">
                <a:solidFill>
                  <a:srgbClr val="1A806C"/>
                </a:solidFill>
                <a:latin typeface="Arial"/>
                <a:ea typeface="Arial"/>
                <a:cs typeface="Arial"/>
              </a:rPr>
              <a:t>ПАО «Казаньоргсинтез» 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планирует</a:t>
            </a:r>
            <a:r>
              <a:rPr lang="en-US" altLang="zh-CN" sz="125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:</a:t>
            </a:r>
            <a:endParaRPr lang="en-US" altLang="zh-CN" sz="1250" dirty="0">
              <a:latin typeface="Arial"/>
              <a:ea typeface="Arial"/>
              <a:cs typeface="Arial"/>
            </a:endParaRPr>
          </a:p>
        </p:txBody>
      </p:sp>
      <p:sp>
        <p:nvSpPr>
          <p:cNvPr id="487" name="Text Box487"/>
          <p:cNvSpPr txBox="1"/>
          <p:nvPr/>
        </p:nvSpPr>
        <p:spPr>
          <a:xfrm>
            <a:off x="5347955" y="3449588"/>
            <a:ext cx="7366514" cy="27699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ru-RU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- </a:t>
            </a:r>
            <a:r>
              <a:rPr lang="en-US" altLang="zh-CN" sz="15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наращивание</a:t>
            </a:r>
            <a:r>
              <a:rPr lang="en-US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производства собственного этилена до 654 тыс.тонн в </a:t>
            </a:r>
            <a:r>
              <a:rPr lang="en-US" altLang="zh-CN" sz="15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год</a:t>
            </a:r>
            <a:endParaRPr lang="en-US" altLang="zh-CN" sz="1500" dirty="0">
              <a:latin typeface="Arial"/>
              <a:ea typeface="Arial"/>
              <a:cs typeface="Arial"/>
            </a:endParaRPr>
          </a:p>
        </p:txBody>
      </p:sp>
      <p:sp>
        <p:nvSpPr>
          <p:cNvPr id="488" name="Text Box488"/>
          <p:cNvSpPr txBox="1"/>
          <p:nvPr/>
        </p:nvSpPr>
        <p:spPr>
          <a:xfrm>
            <a:off x="5347955" y="3702527"/>
            <a:ext cx="7224363" cy="27699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ru-RU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- </a:t>
            </a:r>
            <a:r>
              <a:rPr lang="en-US" altLang="zh-CN" sz="15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модернизацию</a:t>
            </a:r>
            <a:r>
              <a:rPr lang="en-US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завода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поликарбонатов</a:t>
            </a:r>
            <a:endParaRPr lang="en-US" altLang="zh-CN" sz="1500" dirty="0">
              <a:latin typeface="Arial"/>
              <a:ea typeface="Arial"/>
              <a:cs typeface="Arial"/>
            </a:endParaRPr>
          </a:p>
        </p:txBody>
      </p:sp>
      <p:sp>
        <p:nvSpPr>
          <p:cNvPr id="489" name="Text Box489"/>
          <p:cNvSpPr txBox="1"/>
          <p:nvPr/>
        </p:nvSpPr>
        <p:spPr>
          <a:xfrm>
            <a:off x="3380328" y="4405630"/>
            <a:ext cx="1221266" cy="16164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949"/>
              </a:lnSpc>
            </a:pPr>
            <a:r>
              <a:rPr lang="en-US" altLang="zh-CN" sz="750" b="1" spc="2" dirty="0">
                <a:solidFill>
                  <a:srgbClr val="000000"/>
                </a:solidFill>
                <a:latin typeface="Intro"/>
                <a:ea typeface="Intro"/>
                <a:cs typeface="Intro"/>
              </a:rPr>
              <a:t>УК</a:t>
            </a:r>
            <a:r>
              <a:rPr lang="en-US" altLang="zh-CN" sz="750" b="1" spc="-27" dirty="0">
                <a:solidFill>
                  <a:srgbClr val="000000"/>
                </a:solidFill>
                <a:latin typeface="Intro"/>
                <a:ea typeface="Intro"/>
                <a:cs typeface="Intro"/>
              </a:rPr>
              <a:t> </a:t>
            </a:r>
            <a:r>
              <a:rPr lang="en-US" altLang="zh-CN" sz="750" b="1" spc="-18" dirty="0">
                <a:solidFill>
                  <a:srgbClr val="000000"/>
                </a:solidFill>
                <a:latin typeface="Intro"/>
                <a:ea typeface="Intro"/>
                <a:cs typeface="Intro"/>
              </a:rPr>
              <a:t>«Татнефт</a:t>
            </a:r>
            <a:r>
              <a:rPr lang="en-US" altLang="zh-CN" sz="750" b="1" spc="59" dirty="0">
                <a:solidFill>
                  <a:srgbClr val="000000"/>
                </a:solidFill>
                <a:latin typeface="Intro"/>
                <a:ea typeface="Intro"/>
                <a:cs typeface="Intro"/>
              </a:rPr>
              <a:t>ь-</a:t>
            </a:r>
            <a:r>
              <a:rPr lang="en-US" altLang="zh-CN" sz="750" b="1" spc="-10" dirty="0">
                <a:solidFill>
                  <a:srgbClr val="000000"/>
                </a:solidFill>
                <a:latin typeface="Intro"/>
                <a:ea typeface="Intro"/>
                <a:cs typeface="Intro"/>
              </a:rPr>
              <a:t>Нефтехим»</a:t>
            </a:r>
            <a:endParaRPr lang="en-US" altLang="zh-CN" sz="750" dirty="0">
              <a:latin typeface="Intro"/>
              <a:ea typeface="Intro"/>
              <a:cs typeface="Intro"/>
            </a:endParaRPr>
          </a:p>
        </p:txBody>
      </p:sp>
      <p:sp>
        <p:nvSpPr>
          <p:cNvPr id="490" name="Text Box490"/>
          <p:cNvSpPr txBox="1"/>
          <p:nvPr/>
        </p:nvSpPr>
        <p:spPr>
          <a:xfrm>
            <a:off x="5347955" y="4202075"/>
            <a:ext cx="7620515" cy="507831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На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b="1" dirty="0">
                <a:solidFill>
                  <a:srgbClr val="1A806C"/>
                </a:solidFill>
                <a:latin typeface="Arial"/>
                <a:ea typeface="Arial"/>
                <a:cs typeface="Arial"/>
              </a:rPr>
              <a:t>ПАО «Нижнекамскшина» 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предусмотрена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реализация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проекта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по</a:t>
            </a:r>
            <a:endParaRPr lang="ru-RU" altLang="zh-CN" sz="1500" dirty="0" smtClean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algn="l" rtl="0"/>
            <a:r>
              <a:rPr lang="en-US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увеличению производства шин Viatti до 5,9 млн. шт. в год</a:t>
            </a:r>
            <a:endParaRPr lang="en-US" altLang="zh-CN" sz="1500" dirty="0">
              <a:latin typeface="Arial"/>
              <a:ea typeface="Arial"/>
              <a:cs typeface="Arial"/>
            </a:endParaRPr>
          </a:p>
        </p:txBody>
      </p:sp>
      <p:sp>
        <p:nvSpPr>
          <p:cNvPr id="23" name="Text Box444">
            <a:extLst>
              <a:ext uri="{FF2B5EF4-FFF2-40B4-BE49-F238E27FC236}">
                <a16:creationId xmlns="" xmlns:a16="http://schemas.microsoft.com/office/drawing/2014/main" id="{E3056015-0589-C54A-940E-548C2B53B4D2}"/>
              </a:ext>
            </a:extLst>
          </p:cNvPr>
          <p:cNvSpPr txBox="1"/>
          <p:nvPr/>
        </p:nvSpPr>
        <p:spPr>
          <a:xfrm>
            <a:off x="1441040" y="107878"/>
            <a:ext cx="9881989" cy="158504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ctr" rtl="0"/>
            <a:r>
              <a:rPr lang="ru-RU" altLang="zh-CN" sz="2500" b="1" dirty="0" smtClean="0">
                <a:latin typeface="Arial"/>
                <a:ea typeface="Arial"/>
                <a:cs typeface="Arial"/>
              </a:rPr>
              <a:t>КРУПНЫЕ ИНВЕСТИЦИОННЫЕ ПРОЕКТЫ ПРЕДПРИЯТИЙ РЕСПУБЛИКИ ТАТАРСТАН</a:t>
            </a:r>
          </a:p>
          <a:p>
            <a:pPr algn="l" rtl="0"/>
            <a:endParaRPr lang="ru-RU" altLang="zh-CN" sz="2500" b="1" dirty="0" smtClean="0">
              <a:latin typeface="Arial"/>
              <a:ea typeface="Arial"/>
              <a:cs typeface="Arial"/>
            </a:endParaRPr>
          </a:p>
          <a:p>
            <a:pPr algn="l" rtl="0"/>
            <a:r>
              <a:rPr lang="ru-RU" altLang="zh-CN" sz="2500" b="1" u="sng" dirty="0" smtClean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</a:rPr>
              <a:t>2020 год</a:t>
            </a:r>
            <a:endParaRPr lang="en-US" altLang="zh-CN" sz="2500" b="1" u="sng" dirty="0">
              <a:solidFill>
                <a:schemeClr val="accent3">
                  <a:lumMod val="75000"/>
                </a:schemeClr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E43409E7-F604-2A40-8ABD-E4761D3F3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69" y="0"/>
            <a:ext cx="493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4687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Image4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616" y="2617818"/>
            <a:ext cx="1259288" cy="329444"/>
          </a:xfrm>
          <a:prstGeom prst="rect">
            <a:avLst/>
          </a:prstGeom>
          <a:noFill/>
        </p:spPr>
      </p:pic>
      <p:grpSp>
        <p:nvGrpSpPr>
          <p:cNvPr id="501" name="Group501"/>
          <p:cNvGrpSpPr/>
          <p:nvPr/>
        </p:nvGrpSpPr>
        <p:grpSpPr>
          <a:xfrm>
            <a:off x="3511897" y="3373324"/>
            <a:ext cx="820726" cy="268294"/>
            <a:chOff x="3050238" y="7220019"/>
            <a:chExt cx="1641452" cy="536587"/>
          </a:xfrm>
        </p:grpSpPr>
        <p:sp>
          <p:nvSpPr>
            <p:cNvPr id="502" name="Path502"/>
            <p:cNvSpPr/>
            <p:nvPr/>
          </p:nvSpPr>
          <p:spPr>
            <a:xfrm>
              <a:off x="3050238" y="7252004"/>
              <a:ext cx="417576" cy="465455"/>
            </a:xfrm>
            <a:custGeom>
              <a:avLst/>
              <a:gdLst/>
              <a:ahLst/>
              <a:cxnLst/>
              <a:rect l="l" t="t" r="r" b="b"/>
              <a:pathLst>
                <a:path w="417576" h="465455">
                  <a:moveTo>
                    <a:pt x="314071" y="0"/>
                  </a:moveTo>
                  <a:lnTo>
                    <a:pt x="416433" y="0"/>
                  </a:lnTo>
                  <a:cubicBezTo>
                    <a:pt x="416750" y="4597"/>
                    <a:pt x="417309" y="8877"/>
                    <a:pt x="417322" y="13157"/>
                  </a:cubicBezTo>
                  <a:cubicBezTo>
                    <a:pt x="417360" y="158953"/>
                    <a:pt x="417258" y="304762"/>
                    <a:pt x="417551" y="450558"/>
                  </a:cubicBezTo>
                  <a:cubicBezTo>
                    <a:pt x="417576" y="461378"/>
                    <a:pt x="414960" y="465404"/>
                    <a:pt x="403403" y="465023"/>
                  </a:cubicBezTo>
                  <a:cubicBezTo>
                    <a:pt x="377685" y="464147"/>
                    <a:pt x="351917" y="464401"/>
                    <a:pt x="326187" y="464947"/>
                  </a:cubicBezTo>
                  <a:cubicBezTo>
                    <a:pt x="316281" y="465150"/>
                    <a:pt x="312915" y="462014"/>
                    <a:pt x="313004" y="451892"/>
                  </a:cubicBezTo>
                  <a:cubicBezTo>
                    <a:pt x="313411" y="397917"/>
                    <a:pt x="313195" y="343942"/>
                    <a:pt x="313195" y="289979"/>
                  </a:cubicBezTo>
                  <a:lnTo>
                    <a:pt x="313195" y="274689"/>
                  </a:lnTo>
                  <a:lnTo>
                    <a:pt x="104051" y="274689"/>
                  </a:lnTo>
                  <a:lnTo>
                    <a:pt x="104051" y="464020"/>
                  </a:lnTo>
                  <a:cubicBezTo>
                    <a:pt x="98946" y="464312"/>
                    <a:pt x="95085" y="464706"/>
                    <a:pt x="91237" y="464718"/>
                  </a:cubicBezTo>
                  <a:cubicBezTo>
                    <a:pt x="65494" y="464795"/>
                    <a:pt x="39738" y="464159"/>
                    <a:pt x="14033" y="465062"/>
                  </a:cubicBezTo>
                  <a:cubicBezTo>
                    <a:pt x="2502" y="465455"/>
                    <a:pt x="0" y="461416"/>
                    <a:pt x="25" y="450673"/>
                  </a:cubicBezTo>
                  <a:cubicBezTo>
                    <a:pt x="356" y="336296"/>
                    <a:pt x="228" y="221907"/>
                    <a:pt x="228" y="107518"/>
                  </a:cubicBezTo>
                  <a:lnTo>
                    <a:pt x="228" y="14491"/>
                  </a:lnTo>
                  <a:lnTo>
                    <a:pt x="228" y="444"/>
                  </a:lnTo>
                  <a:lnTo>
                    <a:pt x="103530" y="444"/>
                  </a:lnTo>
                  <a:lnTo>
                    <a:pt x="103530" y="13729"/>
                  </a:lnTo>
                  <a:cubicBezTo>
                    <a:pt x="103543" y="68097"/>
                    <a:pt x="103746" y="122479"/>
                    <a:pt x="103353" y="176847"/>
                  </a:cubicBezTo>
                  <a:cubicBezTo>
                    <a:pt x="103276" y="186741"/>
                    <a:pt x="106197" y="190259"/>
                    <a:pt x="116294" y="190208"/>
                  </a:cubicBezTo>
                  <a:cubicBezTo>
                    <a:pt x="177914" y="189878"/>
                    <a:pt x="239535" y="189891"/>
                    <a:pt x="301155" y="190208"/>
                  </a:cubicBezTo>
                  <a:cubicBezTo>
                    <a:pt x="310655" y="190259"/>
                    <a:pt x="313461" y="187134"/>
                    <a:pt x="313385" y="177686"/>
                  </a:cubicBezTo>
                  <a:cubicBezTo>
                    <a:pt x="312992" y="123317"/>
                    <a:pt x="313169" y="68935"/>
                    <a:pt x="313233" y="14567"/>
                  </a:cubicBezTo>
                  <a:cubicBezTo>
                    <a:pt x="313233" y="9855"/>
                    <a:pt x="313766" y="5156"/>
                    <a:pt x="314071" y="0"/>
                  </a:cubicBezTo>
                </a:path>
              </a:pathLst>
            </a:custGeom>
            <a:solidFill>
              <a:srgbClr val="005AB0">
                <a:alpha val="100000"/>
              </a:srgbClr>
            </a:solidFill>
            <a:ln w="0" cap="sq">
              <a:solidFill>
                <a:srgbClr val="005AB0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  <p:sp>
          <p:nvSpPr>
            <p:cNvPr id="503" name="Path503"/>
            <p:cNvSpPr/>
            <p:nvPr/>
          </p:nvSpPr>
          <p:spPr>
            <a:xfrm>
              <a:off x="3506567" y="7351536"/>
              <a:ext cx="381471" cy="379185"/>
            </a:xfrm>
            <a:custGeom>
              <a:avLst/>
              <a:gdLst/>
              <a:ahLst/>
              <a:cxnLst/>
              <a:rect l="l" t="t" r="r" b="b"/>
              <a:pathLst>
                <a:path w="381471" h="379185">
                  <a:moveTo>
                    <a:pt x="308877" y="188519"/>
                  </a:moveTo>
                  <a:cubicBezTo>
                    <a:pt x="308966" y="129629"/>
                    <a:pt x="258864" y="79083"/>
                    <a:pt x="199860" y="80696"/>
                  </a:cubicBezTo>
                  <a:cubicBezTo>
                    <a:pt x="138684" y="82359"/>
                    <a:pt x="90602" y="125743"/>
                    <a:pt x="91046" y="189764"/>
                  </a:cubicBezTo>
                  <a:cubicBezTo>
                    <a:pt x="91491" y="253123"/>
                    <a:pt x="141961" y="295542"/>
                    <a:pt x="199923" y="296266"/>
                  </a:cubicBezTo>
                  <a:cubicBezTo>
                    <a:pt x="259614" y="297002"/>
                    <a:pt x="308788" y="247726"/>
                    <a:pt x="308877" y="188519"/>
                  </a:cubicBezTo>
                  <a:moveTo>
                    <a:pt x="290703" y="31585"/>
                  </a:moveTo>
                  <a:cubicBezTo>
                    <a:pt x="291542" y="24702"/>
                    <a:pt x="292151" y="19710"/>
                    <a:pt x="292850" y="13983"/>
                  </a:cubicBezTo>
                  <a:lnTo>
                    <a:pt x="381470" y="13983"/>
                  </a:lnTo>
                  <a:lnTo>
                    <a:pt x="381470" y="365265"/>
                  </a:lnTo>
                  <a:cubicBezTo>
                    <a:pt x="367678" y="365265"/>
                    <a:pt x="354152" y="365278"/>
                    <a:pt x="340640" y="365265"/>
                  </a:cubicBezTo>
                  <a:cubicBezTo>
                    <a:pt x="330188" y="365252"/>
                    <a:pt x="319736" y="365175"/>
                    <a:pt x="309283" y="365175"/>
                  </a:cubicBezTo>
                  <a:cubicBezTo>
                    <a:pt x="291554" y="365163"/>
                    <a:pt x="291554" y="365175"/>
                    <a:pt x="287871" y="347408"/>
                  </a:cubicBezTo>
                  <a:cubicBezTo>
                    <a:pt x="236805" y="374662"/>
                    <a:pt x="183833" y="379184"/>
                    <a:pt x="129553" y="359525"/>
                  </a:cubicBezTo>
                  <a:cubicBezTo>
                    <a:pt x="93282" y="346405"/>
                    <a:pt x="64516" y="322897"/>
                    <a:pt x="42710" y="291211"/>
                  </a:cubicBezTo>
                  <a:cubicBezTo>
                    <a:pt x="0" y="229159"/>
                    <a:pt x="788" y="143840"/>
                    <a:pt x="44082" y="83845"/>
                  </a:cubicBezTo>
                  <a:cubicBezTo>
                    <a:pt x="72377" y="44628"/>
                    <a:pt x="109906" y="18809"/>
                    <a:pt x="157214" y="9322"/>
                  </a:cubicBezTo>
                  <a:cubicBezTo>
                    <a:pt x="203607" y="0"/>
                    <a:pt x="248361" y="6794"/>
                    <a:pt x="290703" y="31585"/>
                  </a:cubicBezTo>
                </a:path>
              </a:pathLst>
            </a:custGeom>
            <a:solidFill>
              <a:srgbClr val="005AB0">
                <a:alpha val="100000"/>
              </a:srgbClr>
            </a:solidFill>
            <a:ln w="0" cap="sq">
              <a:solidFill>
                <a:srgbClr val="005AB0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  <p:sp>
          <p:nvSpPr>
            <p:cNvPr id="504" name="Path504"/>
            <p:cNvSpPr/>
            <p:nvPr/>
          </p:nvSpPr>
          <p:spPr>
            <a:xfrm>
              <a:off x="4079871" y="7319485"/>
              <a:ext cx="397904" cy="437121"/>
            </a:xfrm>
            <a:custGeom>
              <a:avLst/>
              <a:gdLst/>
              <a:ahLst/>
              <a:cxnLst/>
              <a:rect l="l" t="t" r="r" b="b"/>
              <a:pathLst>
                <a:path w="397904" h="437121">
                  <a:moveTo>
                    <a:pt x="307353" y="181000"/>
                  </a:moveTo>
                  <a:cubicBezTo>
                    <a:pt x="304546" y="147141"/>
                    <a:pt x="255308" y="112407"/>
                    <a:pt x="211887" y="111671"/>
                  </a:cubicBezTo>
                  <a:cubicBezTo>
                    <a:pt x="163474" y="110858"/>
                    <a:pt x="121158" y="149466"/>
                    <a:pt x="115570" y="181000"/>
                  </a:cubicBezTo>
                  <a:lnTo>
                    <a:pt x="307353" y="181000"/>
                  </a:lnTo>
                  <a:close/>
                  <a:moveTo>
                    <a:pt x="107899" y="239902"/>
                  </a:moveTo>
                  <a:cubicBezTo>
                    <a:pt x="111747" y="266102"/>
                    <a:pt x="122898" y="286270"/>
                    <a:pt x="140767" y="302806"/>
                  </a:cubicBezTo>
                  <a:cubicBezTo>
                    <a:pt x="187846" y="346366"/>
                    <a:pt x="258305" y="339127"/>
                    <a:pt x="296214" y="287261"/>
                  </a:cubicBezTo>
                  <a:cubicBezTo>
                    <a:pt x="299136" y="283260"/>
                    <a:pt x="304482" y="277621"/>
                    <a:pt x="308038" y="278078"/>
                  </a:cubicBezTo>
                  <a:cubicBezTo>
                    <a:pt x="332257" y="281126"/>
                    <a:pt x="356311" y="285597"/>
                    <a:pt x="382117" y="289902"/>
                  </a:cubicBezTo>
                  <a:cubicBezTo>
                    <a:pt x="373240" y="313423"/>
                    <a:pt x="359804" y="332029"/>
                    <a:pt x="343268" y="348424"/>
                  </a:cubicBezTo>
                  <a:cubicBezTo>
                    <a:pt x="253809" y="437121"/>
                    <a:pt x="103670" y="416636"/>
                    <a:pt x="42951" y="306260"/>
                  </a:cubicBezTo>
                  <a:cubicBezTo>
                    <a:pt x="0" y="228181"/>
                    <a:pt x="20815" y="132499"/>
                    <a:pt x="92507" y="76796"/>
                  </a:cubicBezTo>
                  <a:cubicBezTo>
                    <a:pt x="191351" y="-1"/>
                    <a:pt x="346773" y="38519"/>
                    <a:pt x="387502" y="165544"/>
                  </a:cubicBezTo>
                  <a:cubicBezTo>
                    <a:pt x="393738" y="185026"/>
                    <a:pt x="393751" y="206527"/>
                    <a:pt x="396532" y="227101"/>
                  </a:cubicBezTo>
                  <a:cubicBezTo>
                    <a:pt x="397904" y="237210"/>
                    <a:pt x="393103" y="240106"/>
                    <a:pt x="383299" y="240080"/>
                  </a:cubicBezTo>
                  <a:cubicBezTo>
                    <a:pt x="297116" y="239775"/>
                    <a:pt x="210947" y="239902"/>
                    <a:pt x="124764" y="239902"/>
                  </a:cubicBezTo>
                  <a:lnTo>
                    <a:pt x="107899" y="239902"/>
                  </a:lnTo>
                  <a:close/>
                </a:path>
              </a:pathLst>
            </a:custGeom>
            <a:solidFill>
              <a:srgbClr val="005AB0">
                <a:alpha val="100000"/>
              </a:srgbClr>
            </a:solidFill>
            <a:ln w="0" cap="sq">
              <a:solidFill>
                <a:srgbClr val="005AB0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  <p:sp>
          <p:nvSpPr>
            <p:cNvPr id="505" name="Path505"/>
            <p:cNvSpPr/>
            <p:nvPr/>
          </p:nvSpPr>
          <p:spPr>
            <a:xfrm>
              <a:off x="4520697" y="7332404"/>
              <a:ext cx="170993" cy="383845"/>
            </a:xfrm>
            <a:custGeom>
              <a:avLst/>
              <a:gdLst/>
              <a:ahLst/>
              <a:cxnLst/>
              <a:rect l="l" t="t" r="r" b="b"/>
              <a:pathLst>
                <a:path w="170993" h="383845">
                  <a:moveTo>
                    <a:pt x="155321" y="444"/>
                  </a:moveTo>
                  <a:cubicBezTo>
                    <a:pt x="160465" y="28549"/>
                    <a:pt x="165646" y="56807"/>
                    <a:pt x="170993" y="86016"/>
                  </a:cubicBezTo>
                  <a:cubicBezTo>
                    <a:pt x="167882" y="87223"/>
                    <a:pt x="165100" y="88620"/>
                    <a:pt x="162166" y="89382"/>
                  </a:cubicBezTo>
                  <a:cubicBezTo>
                    <a:pt x="117958" y="100876"/>
                    <a:pt x="90767" y="135928"/>
                    <a:pt x="90716" y="181863"/>
                  </a:cubicBezTo>
                  <a:cubicBezTo>
                    <a:pt x="90640" y="244195"/>
                    <a:pt x="90703" y="306527"/>
                    <a:pt x="90716" y="368858"/>
                  </a:cubicBezTo>
                  <a:lnTo>
                    <a:pt x="90716" y="383845"/>
                  </a:lnTo>
                  <a:lnTo>
                    <a:pt x="876" y="383845"/>
                  </a:lnTo>
                  <a:cubicBezTo>
                    <a:pt x="622" y="379692"/>
                    <a:pt x="178" y="375805"/>
                    <a:pt x="178" y="371919"/>
                  </a:cubicBezTo>
                  <a:cubicBezTo>
                    <a:pt x="140" y="308686"/>
                    <a:pt x="0" y="245440"/>
                    <a:pt x="191" y="182207"/>
                  </a:cubicBezTo>
                  <a:cubicBezTo>
                    <a:pt x="457" y="95669"/>
                    <a:pt x="65291" y="17157"/>
                    <a:pt x="150203" y="215"/>
                  </a:cubicBezTo>
                  <a:cubicBezTo>
                    <a:pt x="151321" y="0"/>
                    <a:pt x="152527" y="305"/>
                    <a:pt x="155321" y="444"/>
                  </a:cubicBezTo>
                </a:path>
              </a:pathLst>
            </a:custGeom>
            <a:solidFill>
              <a:srgbClr val="005AB0">
                <a:alpha val="100000"/>
              </a:srgbClr>
            </a:solidFill>
            <a:ln w="0" cap="sq">
              <a:solidFill>
                <a:srgbClr val="005AB0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  <p:sp>
          <p:nvSpPr>
            <p:cNvPr id="506" name="Path506"/>
            <p:cNvSpPr/>
            <p:nvPr/>
          </p:nvSpPr>
          <p:spPr>
            <a:xfrm>
              <a:off x="3953046" y="7364207"/>
              <a:ext cx="94552" cy="352197"/>
            </a:xfrm>
            <a:custGeom>
              <a:avLst/>
              <a:gdLst/>
              <a:ahLst/>
              <a:cxnLst/>
              <a:rect l="l" t="t" r="r" b="b"/>
              <a:pathLst>
                <a:path w="94552" h="352197">
                  <a:moveTo>
                    <a:pt x="94552" y="352197"/>
                  </a:moveTo>
                  <a:lnTo>
                    <a:pt x="1232" y="352197"/>
                  </a:lnTo>
                  <a:cubicBezTo>
                    <a:pt x="915" y="347765"/>
                    <a:pt x="343" y="343485"/>
                    <a:pt x="343" y="339205"/>
                  </a:cubicBezTo>
                  <a:cubicBezTo>
                    <a:pt x="292" y="230899"/>
                    <a:pt x="483" y="122594"/>
                    <a:pt x="51" y="14301"/>
                  </a:cubicBezTo>
                  <a:cubicBezTo>
                    <a:pt x="0" y="2833"/>
                    <a:pt x="3683" y="1"/>
                    <a:pt x="14491" y="267"/>
                  </a:cubicBezTo>
                  <a:cubicBezTo>
                    <a:pt x="40920" y="940"/>
                    <a:pt x="67386" y="496"/>
                    <a:pt x="94552" y="496"/>
                  </a:cubicBezTo>
                  <a:lnTo>
                    <a:pt x="94552" y="352197"/>
                  </a:lnTo>
                  <a:close/>
                </a:path>
              </a:pathLst>
            </a:custGeom>
            <a:solidFill>
              <a:srgbClr val="005AB0">
                <a:alpha val="100000"/>
              </a:srgbClr>
            </a:solidFill>
            <a:ln w="0" cap="sq">
              <a:solidFill>
                <a:srgbClr val="005AB0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  <p:sp>
          <p:nvSpPr>
            <p:cNvPr id="507" name="Path507"/>
            <p:cNvSpPr/>
            <p:nvPr/>
          </p:nvSpPr>
          <p:spPr>
            <a:xfrm>
              <a:off x="3948210" y="7220019"/>
              <a:ext cx="105168" cy="105334"/>
            </a:xfrm>
            <a:custGeom>
              <a:avLst/>
              <a:gdLst/>
              <a:ahLst/>
              <a:cxnLst/>
              <a:rect l="l" t="t" r="r" b="b"/>
              <a:pathLst>
                <a:path w="105168" h="105334">
                  <a:moveTo>
                    <a:pt x="105130" y="52921"/>
                  </a:moveTo>
                  <a:cubicBezTo>
                    <a:pt x="105092" y="81762"/>
                    <a:pt x="81851" y="105321"/>
                    <a:pt x="53416" y="105321"/>
                  </a:cubicBezTo>
                  <a:cubicBezTo>
                    <a:pt x="24092" y="105334"/>
                    <a:pt x="0" y="81661"/>
                    <a:pt x="102" y="52921"/>
                  </a:cubicBezTo>
                  <a:cubicBezTo>
                    <a:pt x="203" y="23711"/>
                    <a:pt x="23863" y="0"/>
                    <a:pt x="52832" y="38"/>
                  </a:cubicBezTo>
                  <a:cubicBezTo>
                    <a:pt x="82334" y="89"/>
                    <a:pt x="105168" y="23178"/>
                    <a:pt x="105130" y="52921"/>
                  </a:cubicBezTo>
                </a:path>
              </a:pathLst>
            </a:custGeom>
            <a:solidFill>
              <a:srgbClr val="005AB0">
                <a:alpha val="100000"/>
              </a:srgbClr>
            </a:solidFill>
            <a:ln w="0" cap="sq">
              <a:solidFill>
                <a:srgbClr val="005AB0"/>
              </a:solidFill>
              <a:prstDash val="solid"/>
            </a:ln>
          </p:spPr>
          <p:txBody>
            <a:bodyPr rtlCol="0" anchor="ctr"/>
            <a:lstStyle/>
            <a:p>
              <a:pPr algn="ctr"/>
              <a:endParaRPr lang="en-US" altLang="zh-CN" sz="900"/>
            </a:p>
          </p:txBody>
        </p:sp>
      </p:grpSp>
      <p:pic>
        <p:nvPicPr>
          <p:cNvPr id="508" name="Image5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404" y="3992057"/>
            <a:ext cx="743712" cy="777684"/>
          </a:xfrm>
          <a:prstGeom prst="rect">
            <a:avLst/>
          </a:prstGeom>
          <a:noFill/>
        </p:spPr>
      </p:pic>
      <p:pic>
        <p:nvPicPr>
          <p:cNvPr id="509" name="Image5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266" y="1246849"/>
            <a:ext cx="1255658" cy="326175"/>
          </a:xfrm>
          <a:prstGeom prst="rect">
            <a:avLst/>
          </a:prstGeom>
          <a:noFill/>
        </p:spPr>
      </p:pic>
      <p:sp>
        <p:nvSpPr>
          <p:cNvPr id="511" name="Text Box511"/>
          <p:cNvSpPr txBox="1"/>
          <p:nvPr/>
        </p:nvSpPr>
        <p:spPr>
          <a:xfrm>
            <a:off x="5063066" y="1261588"/>
            <a:ext cx="5924363" cy="27699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en-US" altLang="zh-CN" sz="1500" b="1" dirty="0">
                <a:solidFill>
                  <a:srgbClr val="1A806C"/>
                </a:solidFill>
                <a:latin typeface="Arial"/>
                <a:ea typeface="Arial"/>
                <a:cs typeface="Arial"/>
              </a:rPr>
              <a:t>АО «ТАНЕКО» 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планирует ввод:</a:t>
            </a:r>
            <a:endParaRPr lang="en-US" altLang="zh-CN" sz="1500" dirty="0">
              <a:latin typeface="Arial"/>
              <a:ea typeface="Arial"/>
              <a:cs typeface="Arial"/>
            </a:endParaRPr>
          </a:p>
        </p:txBody>
      </p:sp>
      <p:sp>
        <p:nvSpPr>
          <p:cNvPr id="512" name="Text Box512"/>
          <p:cNvSpPr txBox="1"/>
          <p:nvPr/>
        </p:nvSpPr>
        <p:spPr>
          <a:xfrm>
            <a:off x="5063066" y="1573659"/>
            <a:ext cx="5522838" cy="27699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ru-RU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- </a:t>
            </a:r>
            <a:r>
              <a:rPr lang="en-US" altLang="zh-CN" sz="15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комплекса</a:t>
            </a:r>
            <a:r>
              <a:rPr lang="en-US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получения ароматических углеводородов</a:t>
            </a:r>
            <a:endParaRPr lang="en-US" altLang="zh-CN" sz="1500" dirty="0">
              <a:latin typeface="Arial"/>
              <a:ea typeface="Arial"/>
              <a:cs typeface="Arial"/>
            </a:endParaRPr>
          </a:p>
        </p:txBody>
      </p:sp>
      <p:sp>
        <p:nvSpPr>
          <p:cNvPr id="513" name="Text Box513"/>
          <p:cNvSpPr txBox="1"/>
          <p:nvPr/>
        </p:nvSpPr>
        <p:spPr>
          <a:xfrm>
            <a:off x="5063066" y="1871391"/>
            <a:ext cx="6937590" cy="507831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r>
              <a:rPr lang="ru-RU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- </a:t>
            </a:r>
            <a:r>
              <a:rPr lang="en-US" altLang="zh-CN" sz="15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установ</a:t>
            </a:r>
            <a:r>
              <a:rPr lang="ru-RU" altLang="zh-CN" sz="15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ок</a:t>
            </a:r>
            <a:r>
              <a:rPr lang="en-US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гидроочистки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средних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дистиллятов</a:t>
            </a:r>
            <a:r>
              <a:rPr lang="ru-RU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,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изодепарафинизации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   </a:t>
            </a:r>
            <a:r>
              <a:rPr lang="en-US" altLang="zh-CN" sz="15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дизельного</a:t>
            </a:r>
            <a:r>
              <a:rPr lang="en-US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топлива</a:t>
            </a:r>
            <a:r>
              <a:rPr lang="ru-RU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,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производства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водорода</a:t>
            </a:r>
            <a:endParaRPr lang="en-US" altLang="zh-CN" sz="1500" dirty="0">
              <a:latin typeface="Arial"/>
              <a:ea typeface="Arial"/>
              <a:cs typeface="Arial"/>
            </a:endParaRPr>
          </a:p>
        </p:txBody>
      </p:sp>
      <p:sp>
        <p:nvSpPr>
          <p:cNvPr id="516" name="Text Box516"/>
          <p:cNvSpPr txBox="1"/>
          <p:nvPr/>
        </p:nvSpPr>
        <p:spPr>
          <a:xfrm>
            <a:off x="5063066" y="2623513"/>
            <a:ext cx="8683805" cy="507831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r>
              <a:rPr lang="en-US" altLang="zh-CN" sz="1500" b="1" dirty="0">
                <a:solidFill>
                  <a:srgbClr val="1A806C"/>
                </a:solidFill>
                <a:latin typeface="Arial"/>
                <a:ea typeface="Arial"/>
                <a:cs typeface="Arial"/>
              </a:rPr>
              <a:t>КАЗ им.С.П.Горбунова – филиал ПАО «Туполев» </a:t>
            </a:r>
            <a:r>
              <a:rPr lang="en-US" altLang="zh-CN" sz="15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планирует</a:t>
            </a:r>
            <a:endParaRPr lang="ru-RU" altLang="zh-CN" sz="1500" dirty="0" smtClean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r>
              <a:rPr lang="en-US" altLang="zh-CN" sz="15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выпуск</a:t>
            </a:r>
            <a:r>
              <a:rPr lang="en-US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опытного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образца</a:t>
            </a:r>
            <a:r>
              <a:rPr lang="ru-RU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модернизированного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самолета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ТУ-160</a:t>
            </a:r>
            <a:endParaRPr lang="en-US" altLang="zh-CN" sz="1500" dirty="0">
              <a:latin typeface="Arial"/>
              <a:ea typeface="Arial"/>
              <a:cs typeface="Arial"/>
            </a:endParaRPr>
          </a:p>
        </p:txBody>
      </p:sp>
      <p:sp>
        <p:nvSpPr>
          <p:cNvPr id="518" name="Text Box518"/>
          <p:cNvSpPr txBox="1"/>
          <p:nvPr/>
        </p:nvSpPr>
        <p:spPr>
          <a:xfrm>
            <a:off x="5063066" y="3387815"/>
            <a:ext cx="7994870" cy="27699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en-US" altLang="zh-CN" sz="1500" b="1" dirty="0" err="1">
                <a:solidFill>
                  <a:srgbClr val="1A806C"/>
                </a:solidFill>
                <a:latin typeface="Arial"/>
                <a:ea typeface="Arial"/>
                <a:cs typeface="Arial"/>
              </a:rPr>
              <a:t>Компания</a:t>
            </a:r>
            <a:r>
              <a:rPr lang="en-US" altLang="zh-CN" sz="1500" b="1" dirty="0">
                <a:solidFill>
                  <a:srgbClr val="1A806C"/>
                </a:solidFill>
                <a:latin typeface="Arial"/>
                <a:ea typeface="Arial"/>
                <a:cs typeface="Arial"/>
              </a:rPr>
              <a:t> «Хайер»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планирует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ввод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производства морозильников</a:t>
            </a:r>
            <a:endParaRPr lang="en-US" altLang="zh-CN" sz="1500" dirty="0">
              <a:latin typeface="Arial"/>
              <a:ea typeface="Arial"/>
              <a:cs typeface="Arial"/>
            </a:endParaRPr>
          </a:p>
        </p:txBody>
      </p:sp>
      <p:sp>
        <p:nvSpPr>
          <p:cNvPr id="519" name="Text Box519"/>
          <p:cNvSpPr txBox="1"/>
          <p:nvPr/>
        </p:nvSpPr>
        <p:spPr>
          <a:xfrm>
            <a:off x="5063066" y="3846744"/>
            <a:ext cx="4063214" cy="27699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en-US" altLang="zh-CN" sz="1500" b="1" dirty="0">
                <a:solidFill>
                  <a:srgbClr val="1A806C"/>
                </a:solidFill>
                <a:latin typeface="Arial"/>
                <a:ea typeface="Arial"/>
                <a:cs typeface="Arial"/>
              </a:rPr>
              <a:t>АО «ТАИФ» 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планирует:</a:t>
            </a:r>
            <a:endParaRPr lang="en-US" altLang="zh-CN" sz="1500" dirty="0">
              <a:latin typeface="Arial"/>
              <a:ea typeface="Arial"/>
              <a:cs typeface="Arial"/>
            </a:endParaRPr>
          </a:p>
        </p:txBody>
      </p:sp>
      <p:sp>
        <p:nvSpPr>
          <p:cNvPr id="520" name="Text Box520"/>
          <p:cNvSpPr txBox="1"/>
          <p:nvPr/>
        </p:nvSpPr>
        <p:spPr>
          <a:xfrm>
            <a:off x="5063066" y="4123743"/>
            <a:ext cx="9784107" cy="507831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marL="285750" indent="-285750" algn="l" rtl="0">
              <a:buFontTx/>
              <a:buChar char="-"/>
            </a:pPr>
            <a:r>
              <a:rPr lang="en-US" altLang="zh-CN" sz="15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строительство</a:t>
            </a:r>
            <a:r>
              <a:rPr lang="en-US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парогазовой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установки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мощностью</a:t>
            </a:r>
            <a:r>
              <a:rPr lang="ru-RU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495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МВт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endParaRPr lang="ru-RU" altLang="zh-CN" sz="1500" dirty="0" smtClean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algn="l" rtl="0"/>
            <a:r>
              <a:rPr lang="en-US" altLang="zh-CN" sz="15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на</a:t>
            </a:r>
            <a:r>
              <a:rPr lang="en-US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b="1" dirty="0">
                <a:solidFill>
                  <a:srgbClr val="1A806C"/>
                </a:solidFill>
                <a:latin typeface="Arial"/>
                <a:ea typeface="Arial"/>
                <a:cs typeface="Arial"/>
              </a:rPr>
              <a:t>ОАО</a:t>
            </a:r>
            <a:r>
              <a:rPr lang="ru-RU" altLang="zh-CN" sz="1500" b="1" dirty="0">
                <a:solidFill>
                  <a:srgbClr val="1A806C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b="1" dirty="0">
                <a:solidFill>
                  <a:srgbClr val="1A806C"/>
                </a:solidFill>
                <a:latin typeface="Arial"/>
                <a:ea typeface="Arial"/>
                <a:cs typeface="Arial"/>
              </a:rPr>
              <a:t>«</a:t>
            </a:r>
            <a:r>
              <a:rPr lang="en-US" altLang="zh-CN" sz="1500" b="1" dirty="0" err="1">
                <a:solidFill>
                  <a:srgbClr val="1A806C"/>
                </a:solidFill>
                <a:latin typeface="Arial"/>
                <a:ea typeface="Arial"/>
                <a:cs typeface="Arial"/>
              </a:rPr>
              <a:t>Нижнекамскнефтехим</a:t>
            </a:r>
            <a:r>
              <a:rPr lang="en-US" altLang="zh-CN" sz="1500" b="1" dirty="0">
                <a:solidFill>
                  <a:srgbClr val="1A806C"/>
                </a:solidFill>
                <a:latin typeface="Arial"/>
                <a:ea typeface="Arial"/>
                <a:cs typeface="Arial"/>
              </a:rPr>
              <a:t>»</a:t>
            </a:r>
            <a:endParaRPr lang="en-US" altLang="zh-CN" sz="1500" dirty="0">
              <a:latin typeface="Arial"/>
              <a:ea typeface="Arial"/>
              <a:cs typeface="Arial"/>
            </a:endParaRPr>
          </a:p>
        </p:txBody>
      </p:sp>
      <p:sp>
        <p:nvSpPr>
          <p:cNvPr id="521" name="Text Box521"/>
          <p:cNvSpPr txBox="1"/>
          <p:nvPr/>
        </p:nvSpPr>
        <p:spPr>
          <a:xfrm>
            <a:off x="5063066" y="4689573"/>
            <a:ext cx="8956015" cy="507831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CN" sz="15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строительство</a:t>
            </a:r>
            <a:r>
              <a:rPr lang="en-US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парогазовой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установки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суммарной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электрической</a:t>
            </a:r>
            <a:r>
              <a:rPr lang="en-US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endParaRPr lang="ru-RU" altLang="zh-CN" sz="1500" dirty="0" smtClean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r>
              <a:rPr lang="en-US" altLang="zh-CN" sz="15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мощностью</a:t>
            </a:r>
            <a:r>
              <a:rPr lang="en-US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250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МВт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на</a:t>
            </a:r>
            <a:r>
              <a:rPr lang="en-US" altLang="zh-CN" sz="15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500" b="1" dirty="0">
                <a:solidFill>
                  <a:srgbClr val="1A806C"/>
                </a:solidFill>
                <a:latin typeface="Arial"/>
                <a:ea typeface="Arial"/>
                <a:cs typeface="Arial"/>
              </a:rPr>
              <a:t>ПАО «</a:t>
            </a:r>
            <a:r>
              <a:rPr lang="en-US" altLang="zh-CN" sz="1500" b="1" dirty="0" err="1">
                <a:solidFill>
                  <a:srgbClr val="1A806C"/>
                </a:solidFill>
                <a:latin typeface="Arial"/>
                <a:ea typeface="Arial"/>
                <a:cs typeface="Arial"/>
              </a:rPr>
              <a:t>Казаньоргсинтез</a:t>
            </a:r>
            <a:r>
              <a:rPr lang="en-US" altLang="zh-CN" sz="1500" b="1" dirty="0">
                <a:solidFill>
                  <a:srgbClr val="1A806C"/>
                </a:solidFill>
                <a:latin typeface="Arial"/>
                <a:ea typeface="Arial"/>
                <a:cs typeface="Arial"/>
              </a:rPr>
              <a:t>»</a:t>
            </a:r>
            <a:endParaRPr lang="en-US" altLang="zh-CN" sz="1500" dirty="0">
              <a:latin typeface="Arial"/>
              <a:ea typeface="Arial"/>
              <a:cs typeface="Arial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F7739A27-10FB-604B-A9A6-A36E67345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69" y="0"/>
            <a:ext cx="49316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55735" y="-76698"/>
            <a:ext cx="101449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400" b="1" dirty="0" smtClean="0">
                <a:latin typeface="Arial"/>
                <a:ea typeface="Arial"/>
                <a:cs typeface="Arial"/>
              </a:rPr>
              <a:t>КРУПНЫЕ ИНВЕСТИЦИОННЫЕ ПРОЕКТЫ ПРЕДПРИЯТИЙ РЕСПУБЛИКИ ТАТАРСТАН</a:t>
            </a:r>
          </a:p>
          <a:p>
            <a:endParaRPr lang="ru-RU" altLang="zh-CN" sz="2400" b="1" dirty="0">
              <a:latin typeface="Arial"/>
              <a:ea typeface="Arial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78503" y="1117813"/>
            <a:ext cx="1458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2400" b="1" u="sng" dirty="0" smtClean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</a:rPr>
              <a:t>2021 </a:t>
            </a:r>
            <a:r>
              <a:rPr lang="ru-RU" altLang="zh-CN" sz="2400" b="1" u="sng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</a:rPr>
              <a:t>год</a:t>
            </a:r>
            <a:endParaRPr lang="en-US" altLang="zh-CN" sz="2400" b="1" u="sng" dirty="0">
              <a:solidFill>
                <a:schemeClr val="accent3">
                  <a:lumMod val="7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4772" y="5366651"/>
            <a:ext cx="1458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2400" b="1" u="sng" dirty="0" smtClean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</a:rPr>
              <a:t>2022 </a:t>
            </a:r>
            <a:r>
              <a:rPr lang="ru-RU" altLang="zh-CN" sz="2400" b="1" u="sng" dirty="0">
                <a:solidFill>
                  <a:schemeClr val="accent3">
                    <a:lumMod val="75000"/>
                  </a:schemeClr>
                </a:solidFill>
                <a:latin typeface="Arial"/>
                <a:ea typeface="Arial"/>
                <a:cs typeface="Arial"/>
              </a:rPr>
              <a:t>год</a:t>
            </a:r>
            <a:endParaRPr lang="en-US" altLang="zh-CN" sz="2400" b="1" u="sng" dirty="0">
              <a:solidFill>
                <a:schemeClr val="accent3">
                  <a:lumMod val="75000"/>
                </a:schemeClr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34" name="Image4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2979" y="5384189"/>
            <a:ext cx="965945" cy="50390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8142" y="5395528"/>
            <a:ext cx="67112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0" b="1" dirty="0">
                <a:solidFill>
                  <a:srgbClr val="1A806C"/>
                </a:solidFill>
                <a:latin typeface="Arial"/>
                <a:ea typeface="Arial"/>
                <a:cs typeface="Arial"/>
              </a:rPr>
              <a:t>ПАО «</a:t>
            </a:r>
            <a:r>
              <a:rPr lang="en-US" altLang="zh-CN" sz="1500" b="1" dirty="0" err="1">
                <a:solidFill>
                  <a:srgbClr val="1A806C"/>
                </a:solidFill>
                <a:latin typeface="Arial"/>
                <a:ea typeface="Arial"/>
                <a:cs typeface="Arial"/>
              </a:rPr>
              <a:t>Нижнекамскнефтехим</a:t>
            </a:r>
            <a:r>
              <a:rPr lang="en-US" altLang="zh-CN" sz="1500" b="1" dirty="0">
                <a:solidFill>
                  <a:srgbClr val="1A806C"/>
                </a:solidFill>
                <a:latin typeface="Arial"/>
                <a:ea typeface="Arial"/>
                <a:cs typeface="Arial"/>
              </a:rPr>
              <a:t>» </a:t>
            </a:r>
            <a:r>
              <a:rPr lang="en-US" altLang="zh-CN" sz="15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планируе</a:t>
            </a:r>
            <a:r>
              <a:rPr lang="ru-RU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т завершить проект </a:t>
            </a:r>
          </a:p>
          <a:p>
            <a:r>
              <a:rPr lang="ru-RU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по строительству нового производства ЭП-600</a:t>
            </a:r>
            <a:endParaRPr lang="ru-RU" sz="1500" dirty="0"/>
          </a:p>
        </p:txBody>
      </p:sp>
      <p:pic>
        <p:nvPicPr>
          <p:cNvPr id="37" name="Image5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295" y="6164110"/>
            <a:ext cx="1255658" cy="32617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63066" y="6050199"/>
            <a:ext cx="68555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1500" dirty="0" smtClean="0">
                <a:latin typeface="Arial"/>
                <a:ea typeface="Arial"/>
                <a:cs typeface="Arial"/>
              </a:rPr>
              <a:t>Ввод в эксплуатацию на </a:t>
            </a:r>
            <a:r>
              <a:rPr lang="en-US" altLang="zh-CN" sz="1500" b="1" dirty="0" smtClean="0">
                <a:solidFill>
                  <a:srgbClr val="1A806C"/>
                </a:solidFill>
                <a:latin typeface="Arial"/>
                <a:ea typeface="Arial"/>
                <a:cs typeface="Arial"/>
              </a:rPr>
              <a:t>АО </a:t>
            </a:r>
            <a:r>
              <a:rPr lang="en-US" altLang="zh-CN" sz="1500" b="1" dirty="0">
                <a:solidFill>
                  <a:srgbClr val="1A806C"/>
                </a:solidFill>
                <a:latin typeface="Arial"/>
                <a:ea typeface="Arial"/>
                <a:cs typeface="Arial"/>
              </a:rPr>
              <a:t>«ТАНЕКО» </a:t>
            </a:r>
            <a:r>
              <a:rPr lang="ru-RU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газофракционирующей </a:t>
            </a:r>
          </a:p>
          <a:p>
            <a:r>
              <a:rPr lang="ru-RU" altLang="zh-CN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установки проектной мощностью 350 тыс. т/год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2265961514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Image11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913" y="2318665"/>
            <a:ext cx="9144927" cy="1079500"/>
          </a:xfrm>
          <a:prstGeom prst="rect">
            <a:avLst/>
          </a:prstGeom>
          <a:noFill/>
        </p:spPr>
      </p:pic>
      <p:pic>
        <p:nvPicPr>
          <p:cNvPr id="1159" name="Image11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913" y="4477665"/>
            <a:ext cx="9144927" cy="1079500"/>
          </a:xfrm>
          <a:prstGeom prst="rect">
            <a:avLst/>
          </a:prstGeom>
          <a:noFill/>
        </p:spPr>
      </p:pic>
      <p:sp>
        <p:nvSpPr>
          <p:cNvPr id="1160" name="Text Box1160"/>
          <p:cNvSpPr txBox="1"/>
          <p:nvPr/>
        </p:nvSpPr>
        <p:spPr>
          <a:xfrm>
            <a:off x="1271847" y="473825"/>
            <a:ext cx="9727336" cy="4308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ctr"/>
            <a:r>
              <a:rPr lang="en-US" altLang="zh-CN" sz="25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МАЛОЕ И </a:t>
            </a:r>
            <a:r>
              <a:rPr lang="en-US" altLang="zh-CN" sz="2500" b="1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СРЕДНЕЕ </a:t>
            </a:r>
            <a:r>
              <a:rPr lang="ru-RU" altLang="zh-CN" sz="2500" b="1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ПРЕДПРИНИМАТЕЛЬСТВО</a:t>
            </a:r>
            <a:endParaRPr lang="ru-RU" altLang="zh-CN" sz="2500" dirty="0">
              <a:latin typeface="Arial"/>
              <a:ea typeface="Arial"/>
              <a:cs typeface="Arial"/>
            </a:endParaRPr>
          </a:p>
        </p:txBody>
      </p:sp>
      <p:sp>
        <p:nvSpPr>
          <p:cNvPr id="1164" name="Text Box1164"/>
          <p:cNvSpPr txBox="1"/>
          <p:nvPr/>
        </p:nvSpPr>
        <p:spPr>
          <a:xfrm>
            <a:off x="9442304" y="1826342"/>
            <a:ext cx="456184" cy="4308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indent="6698" algn="ctr"/>
            <a:r>
              <a:rPr lang="en-US" altLang="zh-CN" sz="150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2019</a:t>
            </a:r>
            <a:r>
              <a:rPr lang="en-US" altLang="zh-CN" sz="100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оценка</a:t>
            </a:r>
            <a:endParaRPr lang="en-US" altLang="zh-CN" sz="1000" dirty="0">
              <a:latin typeface="Arial"/>
              <a:ea typeface="Arial"/>
              <a:cs typeface="Arial"/>
            </a:endParaRPr>
          </a:p>
        </p:txBody>
      </p:sp>
      <p:sp>
        <p:nvSpPr>
          <p:cNvPr id="1165" name="Text Box1165"/>
          <p:cNvSpPr txBox="1"/>
          <p:nvPr/>
        </p:nvSpPr>
        <p:spPr>
          <a:xfrm>
            <a:off x="10439361" y="1826342"/>
            <a:ext cx="519531" cy="4308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indent="38354" algn="ctr"/>
            <a:r>
              <a:rPr lang="en-US" altLang="zh-CN" sz="1500" b="1" smtClean="0">
                <a:solidFill>
                  <a:srgbClr val="1A1A1A"/>
                </a:solidFill>
                <a:latin typeface="Arial"/>
                <a:ea typeface="Arial"/>
                <a:cs typeface="Arial"/>
              </a:rPr>
              <a:t>2022</a:t>
            </a:r>
            <a:r>
              <a:rPr lang="en-US" altLang="zh-CN" sz="1000" b="1" smtClean="0">
                <a:solidFill>
                  <a:srgbClr val="1A1A1A"/>
                </a:solidFill>
                <a:latin typeface="Arial"/>
                <a:ea typeface="Arial"/>
                <a:cs typeface="Arial"/>
              </a:rPr>
              <a:t>прогноз</a:t>
            </a:r>
            <a:endParaRPr lang="en-US" altLang="zh-CN" sz="1000" dirty="0">
              <a:latin typeface="Arial"/>
              <a:ea typeface="Arial"/>
              <a:cs typeface="Arial"/>
            </a:endParaRPr>
          </a:p>
        </p:txBody>
      </p:sp>
      <p:sp>
        <p:nvSpPr>
          <p:cNvPr id="1166" name="Text Box1166"/>
          <p:cNvSpPr txBox="1"/>
          <p:nvPr/>
        </p:nvSpPr>
        <p:spPr>
          <a:xfrm>
            <a:off x="2020916" y="2606285"/>
            <a:ext cx="4178141" cy="507831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r>
              <a:rPr lang="en-US" altLang="zh-CN" sz="150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Количество</a:t>
            </a:r>
            <a:r>
              <a:rPr lang="en-US" altLang="zh-CN" sz="15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малых и средних </a:t>
            </a:r>
            <a:r>
              <a:rPr lang="en-US" altLang="zh-CN" sz="150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предприятий</a:t>
            </a:r>
            <a:r>
              <a:rPr lang="en-US" altLang="zh-CN" sz="15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,</a:t>
            </a:r>
            <a:br>
              <a:rPr lang="en-US" altLang="zh-CN" sz="15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lang="ru-RU" altLang="zh-CN" sz="15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включая </a:t>
            </a:r>
            <a:r>
              <a:rPr lang="ru-RU" altLang="zh-CN" sz="150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микропредприятия</a:t>
            </a:r>
            <a:r>
              <a:rPr lang="ru-RU" altLang="zh-CN" sz="15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, тыс. ед.*</a:t>
            </a:r>
            <a:endParaRPr lang="ru-RU" altLang="zh-CN" sz="1500" dirty="0">
              <a:latin typeface="Arial"/>
              <a:ea typeface="Arial"/>
              <a:cs typeface="Arial"/>
            </a:endParaRPr>
          </a:p>
        </p:txBody>
      </p:sp>
      <p:sp>
        <p:nvSpPr>
          <p:cNvPr id="1168" name="Text Box1168"/>
          <p:cNvSpPr txBox="1"/>
          <p:nvPr/>
        </p:nvSpPr>
        <p:spPr>
          <a:xfrm>
            <a:off x="2020916" y="3685849"/>
            <a:ext cx="5816955" cy="507831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en-US" altLang="zh-CN" sz="150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Среднесписочная</a:t>
            </a:r>
            <a:r>
              <a:rPr lang="en-US" altLang="zh-CN" sz="15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численность работников на предприятиях МСП (</a:t>
            </a:r>
            <a:r>
              <a:rPr lang="en-US" altLang="zh-CN" sz="150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включая</a:t>
            </a:r>
            <a:r>
              <a:rPr lang="en-US" altLang="zh-CN" sz="15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микропредприятия), тыс. чел.*</a:t>
            </a:r>
            <a:endParaRPr lang="en-US" altLang="zh-CN" sz="1500" dirty="0">
              <a:latin typeface="Arial"/>
              <a:ea typeface="Arial"/>
              <a:cs typeface="Arial"/>
            </a:endParaRPr>
          </a:p>
        </p:txBody>
      </p:sp>
      <p:sp>
        <p:nvSpPr>
          <p:cNvPr id="1169" name="Text Box1169"/>
          <p:cNvSpPr txBox="1"/>
          <p:nvPr/>
        </p:nvSpPr>
        <p:spPr>
          <a:xfrm>
            <a:off x="2020916" y="4765412"/>
            <a:ext cx="3771386" cy="507831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r>
              <a:rPr lang="en-US" altLang="zh-CN" sz="150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Оборот</a:t>
            </a:r>
            <a:r>
              <a:rPr lang="en-US" altLang="zh-CN" sz="15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малых и средних </a:t>
            </a:r>
            <a:r>
              <a:rPr lang="en-US" altLang="zh-CN" sz="150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предприятий</a:t>
            </a:r>
            <a:r>
              <a:rPr lang="en-US" altLang="zh-CN" sz="15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,</a:t>
            </a:r>
            <a:br>
              <a:rPr lang="en-US" altLang="zh-CN" sz="15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lang="ru-RU" altLang="zh-CN" sz="15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включая </a:t>
            </a:r>
            <a:r>
              <a:rPr lang="ru-RU" altLang="zh-CN" sz="1500" b="1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микропредприятия</a:t>
            </a:r>
            <a:r>
              <a:rPr lang="ru-RU" altLang="zh-CN" sz="15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, трлн руб.</a:t>
            </a:r>
            <a:endParaRPr lang="ru-RU" altLang="zh-CN" sz="1500" dirty="0">
              <a:latin typeface="Arial"/>
              <a:ea typeface="Arial"/>
              <a:cs typeface="Arial"/>
            </a:endParaRPr>
          </a:p>
        </p:txBody>
      </p:sp>
      <p:sp>
        <p:nvSpPr>
          <p:cNvPr id="1171" name="Text Box1171"/>
          <p:cNvSpPr txBox="1"/>
          <p:nvPr/>
        </p:nvSpPr>
        <p:spPr>
          <a:xfrm>
            <a:off x="8406351" y="2689118"/>
            <a:ext cx="2528316" cy="34118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2292"/>
              </a:lnSpc>
            </a:pPr>
            <a:r>
              <a:rPr lang="ru-RU" altLang="zh-CN" sz="2000" b="1" spc="5" dirty="0" smtClean="0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69,6</a:t>
            </a:r>
            <a:r>
              <a:rPr lang="en-US" altLang="zh-CN" sz="2000" b="1" spc="4085" dirty="0" smtClean="0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000" b="1" spc="5" dirty="0" smtClean="0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7</a:t>
            </a:r>
            <a:r>
              <a:rPr lang="ru-RU" altLang="zh-CN" sz="2000" b="1" spc="5" dirty="0" smtClean="0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1</a:t>
            </a:r>
            <a:r>
              <a:rPr lang="en-US" altLang="zh-CN" sz="2000" b="1" spc="5" dirty="0" smtClean="0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,6</a:t>
            </a:r>
            <a:r>
              <a:rPr lang="en-US" altLang="zh-CN" sz="2000" b="1" spc="4085" dirty="0" smtClean="0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altLang="zh-CN" sz="2000" b="1" spc="5" dirty="0" smtClean="0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7</a:t>
            </a:r>
            <a:r>
              <a:rPr lang="en-US" altLang="zh-CN" sz="2000" b="1" spc="5" dirty="0" smtClean="0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4,9</a:t>
            </a:r>
            <a:endParaRPr lang="en-US" altLang="zh-CN" sz="2000" dirty="0">
              <a:latin typeface="Calibri"/>
              <a:ea typeface="Calibri"/>
              <a:cs typeface="Calibri"/>
            </a:endParaRPr>
          </a:p>
        </p:txBody>
      </p:sp>
      <p:sp>
        <p:nvSpPr>
          <p:cNvPr id="1172" name="Text Box1172"/>
          <p:cNvSpPr txBox="1"/>
          <p:nvPr/>
        </p:nvSpPr>
        <p:spPr>
          <a:xfrm>
            <a:off x="8342089" y="3768618"/>
            <a:ext cx="2657094" cy="34118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2292"/>
              </a:lnSpc>
            </a:pPr>
            <a:r>
              <a:rPr lang="en-US" altLang="zh-CN" sz="2000" b="1" spc="4" dirty="0" smtClean="0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37</a:t>
            </a:r>
            <a:r>
              <a:rPr lang="ru-RU" altLang="zh-CN" sz="2000" b="1" spc="4" dirty="0" smtClean="0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0,2</a:t>
            </a:r>
            <a:r>
              <a:rPr lang="en-US" altLang="zh-CN" sz="2000" b="1" spc="3073" dirty="0" smtClean="0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000" b="1" spc="4" dirty="0" smtClean="0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38</a:t>
            </a:r>
            <a:r>
              <a:rPr lang="ru-RU" altLang="zh-CN" sz="2000" b="1" spc="4" dirty="0" smtClean="0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1</a:t>
            </a:r>
            <a:r>
              <a:rPr lang="en-US" altLang="zh-CN" sz="2000" b="1" spc="4" dirty="0" smtClean="0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,9</a:t>
            </a:r>
            <a:r>
              <a:rPr lang="en-US" altLang="zh-CN" sz="2000" b="1" spc="3073" dirty="0" smtClean="0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000" b="1" spc="4" dirty="0" smtClean="0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412,2</a:t>
            </a:r>
            <a:endParaRPr lang="en-US" altLang="zh-CN" sz="2000" dirty="0">
              <a:latin typeface="Calibri"/>
              <a:ea typeface="Calibri"/>
              <a:cs typeface="Calibri"/>
            </a:endParaRPr>
          </a:p>
        </p:txBody>
      </p:sp>
      <p:sp>
        <p:nvSpPr>
          <p:cNvPr id="1173" name="Text Box1173"/>
          <p:cNvSpPr txBox="1"/>
          <p:nvPr/>
        </p:nvSpPr>
        <p:spPr>
          <a:xfrm>
            <a:off x="8406351" y="4848118"/>
            <a:ext cx="2528316" cy="34118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>
              <a:lnSpc>
                <a:spcPts val="0"/>
              </a:lnSpc>
            </a:pPr>
            <a:endParaRPr sz="900" dirty="0"/>
          </a:p>
          <a:p>
            <a:pPr>
              <a:lnSpc>
                <a:spcPts val="2292"/>
              </a:lnSpc>
            </a:pPr>
            <a:r>
              <a:rPr lang="en-US" altLang="zh-CN" sz="2000" b="1" spc="5" dirty="0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1,47</a:t>
            </a:r>
            <a:r>
              <a:rPr lang="en-US" altLang="zh-CN" sz="2000" b="1" spc="4085" dirty="0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000" b="1" spc="5" dirty="0" smtClean="0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1,4</a:t>
            </a:r>
            <a:r>
              <a:rPr lang="ru-RU" altLang="zh-CN" sz="2000" b="1" spc="5" dirty="0" smtClean="0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7</a:t>
            </a:r>
            <a:r>
              <a:rPr lang="en-US" altLang="zh-CN" sz="2000" b="1" spc="4085" dirty="0" smtClean="0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altLang="zh-CN" sz="2000" b="1" spc="5" dirty="0" smtClean="0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1,54</a:t>
            </a:r>
            <a:endParaRPr lang="en-US" altLang="zh-CN" sz="2000" dirty="0">
              <a:latin typeface="Calibri"/>
              <a:ea typeface="Calibri"/>
              <a:cs typeface="Calibri"/>
            </a:endParaRPr>
          </a:p>
        </p:txBody>
      </p:sp>
      <p:sp>
        <p:nvSpPr>
          <p:cNvPr id="1174" name="Text Box1174"/>
          <p:cNvSpPr txBox="1"/>
          <p:nvPr/>
        </p:nvSpPr>
        <p:spPr>
          <a:xfrm>
            <a:off x="2021837" y="5709872"/>
            <a:ext cx="9540555" cy="23852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/>
            <a:r>
              <a:rPr lang="en-US" altLang="zh-CN" sz="125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* 2018 год по данным Единого </a:t>
            </a:r>
            <a:r>
              <a:rPr lang="en-US" altLang="zh-CN" sz="125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реестра</a:t>
            </a:r>
            <a:r>
              <a:rPr lang="en-US" altLang="zh-CN" sz="125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5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субъектов</a:t>
            </a:r>
            <a:r>
              <a:rPr lang="en-US" altLang="zh-CN" sz="125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5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малого</a:t>
            </a:r>
            <a:r>
              <a:rPr lang="en-US" altLang="zh-CN" sz="125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и среднего предпринимательства </a:t>
            </a:r>
            <a:r>
              <a:rPr lang="en-US" altLang="zh-CN" sz="125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Федеральной</a:t>
            </a:r>
            <a:r>
              <a:rPr lang="en-US" altLang="zh-CN" sz="125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5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налоговой</a:t>
            </a:r>
            <a:r>
              <a:rPr lang="en-US" altLang="zh-CN" sz="125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службы</a:t>
            </a:r>
            <a:endParaRPr lang="en-US" altLang="zh-CN" sz="1250" dirty="0">
              <a:latin typeface="Arial"/>
              <a:ea typeface="Arial"/>
              <a:cs typeface="Arial"/>
            </a:endParaRPr>
          </a:p>
        </p:txBody>
      </p:sp>
      <p:sp>
        <p:nvSpPr>
          <p:cNvPr id="19" name="Text Box1164">
            <a:extLst>
              <a:ext uri="{FF2B5EF4-FFF2-40B4-BE49-F238E27FC236}">
                <a16:creationId xmlns:a16="http://schemas.microsoft.com/office/drawing/2014/main" xmlns="" id="{AEA611D2-C003-F143-B2F9-6A1F4DE30335}"/>
              </a:ext>
            </a:extLst>
          </p:cNvPr>
          <p:cNvSpPr txBox="1"/>
          <p:nvPr/>
        </p:nvSpPr>
        <p:spPr>
          <a:xfrm>
            <a:off x="8406460" y="1826342"/>
            <a:ext cx="456184" cy="430887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indent="6698" algn="ctr"/>
            <a:r>
              <a:rPr lang="en-US" altLang="zh-CN" sz="150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2018</a:t>
            </a:r>
            <a:r>
              <a:rPr lang="ru-RU" altLang="zh-CN" sz="1000" b="1" dirty="0">
                <a:solidFill>
                  <a:srgbClr val="1A1A1A"/>
                </a:solidFill>
                <a:latin typeface="Arial"/>
                <a:ea typeface="Arial"/>
                <a:cs typeface="Arial"/>
              </a:rPr>
              <a:t>ф</a:t>
            </a:r>
            <a:r>
              <a:rPr lang="en-US" altLang="zh-CN" sz="1000" b="1" dirty="0" err="1">
                <a:solidFill>
                  <a:srgbClr val="1A1A1A"/>
                </a:solidFill>
                <a:latin typeface="Arial"/>
                <a:ea typeface="Arial"/>
                <a:cs typeface="Arial"/>
              </a:rPr>
              <a:t>а</a:t>
            </a:r>
            <a:r>
              <a:rPr lang="ru-RU" altLang="zh-CN" sz="1000" b="1" dirty="0" err="1">
                <a:solidFill>
                  <a:srgbClr val="1A1A1A"/>
                </a:solidFill>
                <a:latin typeface="Arial"/>
                <a:ea typeface="Arial"/>
                <a:cs typeface="Arial"/>
              </a:rPr>
              <a:t>кт</a:t>
            </a:r>
            <a:endParaRPr lang="en-US" altLang="zh-CN" sz="1000" dirty="0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367779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Динамика поступления </a:t>
            </a:r>
            <a:r>
              <a:rPr lang="ru-RU" sz="3200" dirty="0" smtClean="0"/>
              <a:t>налога </a:t>
            </a:r>
            <a:r>
              <a:rPr lang="ru-RU" sz="3200" dirty="0"/>
              <a:t>на прибыль в бюджет </a:t>
            </a:r>
            <a:br>
              <a:rPr lang="ru-RU" sz="3200" dirty="0"/>
            </a:br>
            <a:r>
              <a:rPr lang="ru-RU" sz="3200" dirty="0"/>
              <a:t>Республики </a:t>
            </a:r>
            <a:r>
              <a:rPr lang="ru-RU" sz="3200" dirty="0" smtClean="0"/>
              <a:t>Татарстан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>
              <a:latin typeface="Arial Narrow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/>
          </p:nvPr>
        </p:nvGraphicFramePr>
        <p:xfrm>
          <a:off x="431031" y="1449666"/>
          <a:ext cx="11548068" cy="5364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5075" y="927841"/>
            <a:ext cx="1920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rgbClr val="6C7B90"/>
                </a:solidFill>
                <a:latin typeface="Arial Narrow" pitchFamily="34" charset="0"/>
                <a:cs typeface="Arial" panose="020B0604020202020204" pitchFamily="34" charset="0"/>
              </a:rPr>
              <a:t>млрд. рублей</a:t>
            </a:r>
            <a:endParaRPr lang="ru-RU" sz="2000" b="1" dirty="0">
              <a:solidFill>
                <a:srgbClr val="6C7B9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1422" y="6309756"/>
            <a:ext cx="3592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prstClr val="black"/>
                </a:solidFill>
                <a:latin typeface="Arial Narrow" panose="020B0606020202030204" pitchFamily="34" charset="0"/>
              </a:rPr>
              <a:t>(статья 56 Бюджетного кодекса РФ)</a:t>
            </a:r>
            <a:endParaRPr lang="ru-RU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5065" y="6086782"/>
            <a:ext cx="115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6C7B90"/>
                </a:solidFill>
                <a:latin typeface="Arial Narrow" pitchFamily="34" charset="0"/>
                <a:cs typeface="Arial" panose="020B0604020202020204" pitchFamily="34" charset="0"/>
              </a:rPr>
              <a:t>(Прогноз)</a:t>
            </a:r>
            <a:endParaRPr lang="ru-RU" sz="2000" dirty="0">
              <a:solidFill>
                <a:srgbClr val="6C7B9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4639" y="6086782"/>
            <a:ext cx="115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6C7B90"/>
                </a:solidFill>
                <a:latin typeface="Arial Narrow" pitchFamily="34" charset="0"/>
                <a:cs typeface="Arial" panose="020B0604020202020204" pitchFamily="34" charset="0"/>
              </a:rPr>
              <a:t>(Прогноз)</a:t>
            </a:r>
            <a:endParaRPr lang="ru-RU" sz="2000" dirty="0">
              <a:solidFill>
                <a:srgbClr val="6C7B9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44213" y="6090757"/>
            <a:ext cx="115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6C7B90"/>
                </a:solidFill>
                <a:latin typeface="Arial Narrow" pitchFamily="34" charset="0"/>
                <a:cs typeface="Arial" panose="020B0604020202020204" pitchFamily="34" charset="0"/>
              </a:rPr>
              <a:t>(Прогноз)</a:t>
            </a:r>
            <a:endParaRPr lang="ru-RU" sz="2000" dirty="0">
              <a:solidFill>
                <a:srgbClr val="6C7B9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813523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4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4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 animBg="0"/>
        </p:bldSub>
      </p:bldGraphic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Структура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поступлений по налогу на прибыль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в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разрезе отраслей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экономики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Arial Narrow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4" name="Содержимое 6"/>
          <p:cNvGraphicFramePr>
            <a:graphicFrameLocks noGrp="1"/>
          </p:cNvGraphicFramePr>
          <p:nvPr>
            <p:extLst/>
          </p:nvPr>
        </p:nvGraphicFramePr>
        <p:xfrm>
          <a:off x="609601" y="869578"/>
          <a:ext cx="11470640" cy="585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2"/>
          <p:cNvSpPr txBox="1"/>
          <p:nvPr/>
        </p:nvSpPr>
        <p:spPr>
          <a:xfrm>
            <a:off x="2560320" y="3469500"/>
            <a:ext cx="3159760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  <a:ea typeface="Arial Unicode MS" pitchFamily="34" charset="-128"/>
                <a:cs typeface="Arial" panose="020B0604020202020204" pitchFamily="34" charset="0"/>
              </a:rPr>
              <a:t>100%</a:t>
            </a:r>
            <a:endParaRPr lang="ru-RU" sz="4400" b="1" dirty="0">
              <a:solidFill>
                <a:srgbClr val="6C7B90"/>
              </a:solidFill>
              <a:latin typeface="Arial Narrow" panose="020B060602020203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618792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 animBg="0"/>
        </p:bldSub>
      </p:bldGraphic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Фонд заработной платы</a:t>
            </a:r>
            <a:endParaRPr lang="ru-RU" dirty="0"/>
          </a:p>
        </p:txBody>
      </p:sp>
      <p:graphicFrame>
        <p:nvGraphicFramePr>
          <p:cNvPr id="4" name="Содержимое 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749310156"/>
              </p:ext>
            </p:extLst>
          </p:nvPr>
        </p:nvGraphicFramePr>
        <p:xfrm>
          <a:off x="863600" y="1239520"/>
          <a:ext cx="11328400" cy="537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58752" y="6076900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оценка</a:t>
            </a:r>
            <a:endParaRPr lang="ru-RU" dirty="0"/>
          </a:p>
        </p:txBody>
      </p:sp>
      <p:sp>
        <p:nvSpPr>
          <p:cNvPr id="7" name="TextBox 1"/>
          <p:cNvSpPr txBox="1"/>
          <p:nvPr/>
        </p:nvSpPr>
        <p:spPr>
          <a:xfrm>
            <a:off x="863600" y="589991"/>
            <a:ext cx="1644430" cy="340161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u="sng" dirty="0" smtClean="0">
                <a:solidFill>
                  <a:schemeClr val="accent4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млрд. руб.</a:t>
            </a:r>
            <a:endParaRPr lang="ru-RU" sz="2400" b="1" u="sng" dirty="0">
              <a:solidFill>
                <a:schemeClr val="accent4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45209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2280400" y="102887"/>
            <a:ext cx="7846065" cy="697070"/>
          </a:xfrm>
        </p:spPr>
        <p:txBody>
          <a:bodyPr>
            <a:noAutofit/>
          </a:bodyPr>
          <a:lstStyle/>
          <a:p>
            <a:r>
              <a:rPr lang="ru-RU" dirty="0"/>
              <a:t>Прогноз поступления НДФЛ в консолидированный бюджет Республики Татарстан</a:t>
            </a:r>
          </a:p>
        </p:txBody>
      </p:sp>
      <p:graphicFrame>
        <p:nvGraphicFramePr>
          <p:cNvPr id="5" name="Диаграмма 4"/>
          <p:cNvGraphicFramePr/>
          <p:nvPr>
            <p:extLst/>
          </p:nvPr>
        </p:nvGraphicFramePr>
        <p:xfrm>
          <a:off x="1004048" y="1782545"/>
          <a:ext cx="11026588" cy="4445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04048" y="1137967"/>
            <a:ext cx="1954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solidFill>
                  <a:srgbClr val="6C7B90"/>
                </a:solidFill>
                <a:latin typeface="Arial Narrow" pitchFamily="34" charset="0"/>
                <a:cs typeface="Arial" panose="020B0604020202020204" pitchFamily="34" charset="0"/>
              </a:rPr>
              <a:t>млрд. рублей</a:t>
            </a:r>
            <a:endParaRPr lang="ru-RU" sz="2400" b="1" dirty="0">
              <a:solidFill>
                <a:srgbClr val="6C7B9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2302" y="1931622"/>
            <a:ext cx="94560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82,1</a:t>
            </a:r>
            <a:endParaRPr lang="ru-RU" sz="3200" b="1" dirty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62177" y="1858281"/>
            <a:ext cx="93953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84,6</a:t>
            </a:r>
            <a:endParaRPr lang="ru-RU" sz="3200" b="1" dirty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92401" y="1782545"/>
            <a:ext cx="91429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87,1</a:t>
            </a:r>
            <a:endParaRPr lang="ru-RU" sz="3200" b="1" dirty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7228" y="6390633"/>
            <a:ext cx="6491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latin typeface="Arial" panose="020B0604020202020204" pitchFamily="34" charset="0"/>
              </a:rPr>
              <a:t>(статьи 56,61,61</a:t>
            </a:r>
            <a:r>
              <a:rPr lang="ru-RU" i="1" baseline="30000" dirty="0">
                <a:latin typeface="Arial" panose="020B0604020202020204" pitchFamily="34" charset="0"/>
              </a:rPr>
              <a:t>1</a:t>
            </a:r>
            <a:r>
              <a:rPr lang="ru-RU" i="1" dirty="0">
                <a:latin typeface="Arial" panose="020B0604020202020204" pitchFamily="34" charset="0"/>
              </a:rPr>
              <a:t>,61</a:t>
            </a:r>
            <a:r>
              <a:rPr lang="ru-RU" i="1" baseline="30000" dirty="0">
                <a:latin typeface="Arial" panose="020B0604020202020204" pitchFamily="34" charset="0"/>
              </a:rPr>
              <a:t>2</a:t>
            </a:r>
            <a:r>
              <a:rPr lang="ru-RU" i="1" dirty="0">
                <a:latin typeface="Arial" panose="020B0604020202020204" pitchFamily="34" charset="0"/>
              </a:rPr>
              <a:t>, 61</a:t>
            </a:r>
            <a:r>
              <a:rPr lang="ru-RU" i="1" baseline="30000" dirty="0">
                <a:latin typeface="Arial" panose="020B0604020202020204" pitchFamily="34" charset="0"/>
              </a:rPr>
              <a:t>3</a:t>
            </a:r>
            <a:r>
              <a:rPr lang="ru-RU" i="1" dirty="0">
                <a:latin typeface="Arial" panose="020B0604020202020204" pitchFamily="34" charset="0"/>
              </a:rPr>
              <a:t>,61</a:t>
            </a:r>
            <a:r>
              <a:rPr lang="ru-RU" i="1" baseline="30000" dirty="0">
                <a:latin typeface="Arial" panose="020B0604020202020204" pitchFamily="34" charset="0"/>
              </a:rPr>
              <a:t>5 </a:t>
            </a:r>
            <a:r>
              <a:rPr lang="ru-RU" i="1" dirty="0">
                <a:latin typeface="Arial" panose="020B0604020202020204" pitchFamily="34" charset="0"/>
              </a:rPr>
              <a:t>Бюджетного кодекса РФ)</a:t>
            </a: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34527" y="1998197"/>
            <a:ext cx="94560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8</a:t>
            </a:r>
            <a:r>
              <a:rPr lang="ru-RU" sz="32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1,7</a:t>
            </a:r>
            <a:endParaRPr lang="ru-RU" sz="3200" b="1" dirty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7116" y="2150669"/>
            <a:ext cx="94560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75</a:t>
            </a:r>
            <a:r>
              <a:rPr lang="en-US" sz="32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,</a:t>
            </a:r>
            <a:r>
              <a:rPr lang="ru-RU" sz="32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5</a:t>
            </a:r>
            <a:endParaRPr lang="ru-RU" sz="3200" b="1" dirty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03432" y="5439664"/>
            <a:ext cx="1520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6C7B90"/>
                </a:solidFill>
                <a:latin typeface="Arial Narrow" pitchFamily="34" charset="0"/>
                <a:cs typeface="Arial" panose="020B0604020202020204" pitchFamily="34" charset="0"/>
              </a:rPr>
              <a:t>(Прогноз)</a:t>
            </a:r>
            <a:endParaRPr lang="ru-RU" sz="2000" dirty="0">
              <a:solidFill>
                <a:srgbClr val="6C7B9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71642" y="5439664"/>
            <a:ext cx="1520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6C7B90"/>
                </a:solidFill>
                <a:latin typeface="Arial Narrow" pitchFamily="34" charset="0"/>
                <a:cs typeface="Arial" panose="020B0604020202020204" pitchFamily="34" charset="0"/>
              </a:rPr>
              <a:t>(Прогноз)</a:t>
            </a:r>
            <a:endParaRPr lang="ru-RU" sz="2000" dirty="0">
              <a:solidFill>
                <a:srgbClr val="6C7B9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89247" y="5447631"/>
            <a:ext cx="1520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6C7B90"/>
                </a:solidFill>
                <a:latin typeface="Arial Narrow" pitchFamily="34" charset="0"/>
                <a:cs typeface="Arial" panose="020B0604020202020204" pitchFamily="34" charset="0"/>
              </a:rPr>
              <a:t>(Прогноз)</a:t>
            </a:r>
            <a:endParaRPr lang="ru-RU" sz="2000" dirty="0">
              <a:solidFill>
                <a:srgbClr val="6C7B9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26464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4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4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 animBg="0"/>
        </p:bldSub>
      </p:bldGraphic>
      <p:bldP spid="9" grpId="0"/>
      <p:bldP spid="10" grpId="0"/>
      <p:bldP spid="11" grpId="0"/>
      <p:bldP spid="12" grpId="0"/>
      <p:bldP spid="1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Инвестиции в основной капитал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523639322"/>
              </p:ext>
            </p:extLst>
          </p:nvPr>
        </p:nvGraphicFramePr>
        <p:xfrm>
          <a:off x="904240" y="620786"/>
          <a:ext cx="11145520" cy="5976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5146539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2345599" y="46045"/>
            <a:ext cx="8161039" cy="574747"/>
          </a:xfrm>
        </p:spPr>
        <p:txBody>
          <a:bodyPr>
            <a:noAutofit/>
          </a:bodyPr>
          <a:lstStyle/>
          <a:p>
            <a:r>
              <a:rPr lang="ru-RU" dirty="0"/>
              <a:t>Прогноз поступления налога на имущество организаций</a:t>
            </a:r>
            <a:r>
              <a:rPr lang="en-US" dirty="0"/>
              <a:t> </a:t>
            </a:r>
            <a:r>
              <a:rPr lang="ru-RU" dirty="0"/>
              <a:t>в бюджет Республики Татарстан</a:t>
            </a:r>
          </a:p>
        </p:txBody>
      </p:sp>
      <p:graphicFrame>
        <p:nvGraphicFramePr>
          <p:cNvPr id="5" name="Диаграмма 4"/>
          <p:cNvGraphicFramePr/>
          <p:nvPr>
            <p:extLst/>
          </p:nvPr>
        </p:nvGraphicFramePr>
        <p:xfrm>
          <a:off x="1036320" y="1595718"/>
          <a:ext cx="10881359" cy="4866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36320" y="983347"/>
            <a:ext cx="1972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solidFill>
                  <a:srgbClr val="6C7B90"/>
                </a:solidFill>
                <a:latin typeface="Arial Narrow" pitchFamily="34" charset="0"/>
                <a:cs typeface="Arial" panose="020B0604020202020204" pitchFamily="34" charset="0"/>
              </a:rPr>
              <a:t>млрд. рублей</a:t>
            </a:r>
            <a:endParaRPr lang="ru-RU" sz="2400" b="1" dirty="0">
              <a:solidFill>
                <a:srgbClr val="6C7B9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62597" y="6325141"/>
            <a:ext cx="1520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6C7B90"/>
                </a:solidFill>
                <a:latin typeface="Arial Narrow" pitchFamily="34" charset="0"/>
                <a:cs typeface="Arial" panose="020B0604020202020204" pitchFamily="34" charset="0"/>
              </a:rPr>
              <a:t>(Прогноз)</a:t>
            </a:r>
            <a:endParaRPr lang="ru-RU" sz="2000" dirty="0">
              <a:solidFill>
                <a:srgbClr val="6C7B9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80202" y="6333744"/>
            <a:ext cx="1520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6C7B90"/>
                </a:solidFill>
                <a:latin typeface="Arial Narrow" pitchFamily="34" charset="0"/>
                <a:cs typeface="Arial" panose="020B0604020202020204" pitchFamily="34" charset="0"/>
              </a:rPr>
              <a:t>(Прогноз)</a:t>
            </a:r>
            <a:endParaRPr lang="ru-RU" sz="2000" dirty="0">
              <a:solidFill>
                <a:srgbClr val="6C7B9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97807" y="6341711"/>
            <a:ext cx="1520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6C7B90"/>
                </a:solidFill>
                <a:latin typeface="Arial Narrow" pitchFamily="34" charset="0"/>
                <a:cs typeface="Arial" panose="020B0604020202020204" pitchFamily="34" charset="0"/>
              </a:rPr>
              <a:t>(Прогноз)</a:t>
            </a:r>
            <a:endParaRPr lang="ru-RU" sz="2000" dirty="0">
              <a:solidFill>
                <a:srgbClr val="6C7B9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347791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4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4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 animBg="0"/>
        </p:bldSub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73760" y="1125538"/>
            <a:ext cx="11125200" cy="453548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/>
                </a:solidFill>
                <a:latin typeface="Arial Narrow" panose="020B0606020202030204" pitchFamily="34" charset="0"/>
              </a:rPr>
              <a:t>Прогноз расходов консолидированного бюджета Республики Татарстан на 2020 год и плановый период  2021 и 2022 годов</a:t>
            </a:r>
            <a:endParaRPr lang="ru-RU" b="1" dirty="0">
              <a:solidFill>
                <a:schemeClr val="accent6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2523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>
          <a:xfrm>
            <a:off x="685800" y="46039"/>
            <a:ext cx="10784149" cy="919338"/>
          </a:xfrm>
        </p:spPr>
        <p:txBody>
          <a:bodyPr>
            <a:normAutofit/>
          </a:bodyPr>
          <a:lstStyle/>
          <a:p>
            <a:r>
              <a:rPr lang="ru-RU" dirty="0"/>
              <a:t>В Российской Федерации функционирует</a:t>
            </a:r>
            <a:br>
              <a:rPr lang="ru-RU" dirty="0"/>
            </a:br>
            <a:r>
              <a:rPr lang="ru-RU" dirty="0"/>
              <a:t> 3-х уровневая бюджетная система: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157119"/>
              </p:ext>
            </p:extLst>
          </p:nvPr>
        </p:nvGraphicFramePr>
        <p:xfrm>
          <a:off x="1137920" y="1177075"/>
          <a:ext cx="10525760" cy="132014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525760"/>
              </a:tblGrid>
              <a:tr h="1320147">
                <a:tc>
                  <a:txBody>
                    <a:bodyPr/>
                    <a:lstStyle/>
                    <a:p>
                      <a:pPr algn="ctr"/>
                      <a:r>
                        <a:rPr lang="ru-RU" sz="2800" i="0" u="sng" dirty="0" smtClean="0">
                          <a:latin typeface="Arial Narrow" panose="020B0606020202030204" pitchFamily="34" charset="0"/>
                        </a:rPr>
                        <a:t>2 уровень</a:t>
                      </a:r>
                      <a:r>
                        <a:rPr lang="en-US" sz="2800" i="0" dirty="0" smtClean="0">
                          <a:latin typeface="Arial Narrow" panose="020B0606020202030204" pitchFamily="34" charset="0"/>
                        </a:rPr>
                        <a:t>:</a:t>
                      </a:r>
                      <a:r>
                        <a:rPr lang="ru-RU" sz="2800" i="0" dirty="0" smtClean="0">
                          <a:latin typeface="Arial Narrow" panose="020B0606020202030204" pitchFamily="34" charset="0"/>
                        </a:rPr>
                        <a:t> Бюджеты субъектов Российской Федерации и бюджеты территориальных государственных внебюджетных фондов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137919" y="2682336"/>
            <a:ext cx="103320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К территориальным государственным внебюджетным фондам относятся территориальные </a:t>
            </a:r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</a:rPr>
              <a:t>отделения фонда обязательного медицинского страхования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8408" y="4410528"/>
            <a:ext cx="105558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chemeClr val="tx2"/>
                </a:solidFill>
                <a:latin typeface="Arial Narrow" panose="020B0606020202030204" pitchFamily="34" charset="0"/>
              </a:rPr>
              <a:t>Города федерального значения Москва, Санкт-Петербург и Севастополь обладают полномочиями субъектов Российской Федерации и определяют взаимоотношения с бюджетами внутригородских муниципальных образований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00623" y="6411525"/>
            <a:ext cx="4533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(статьи 8,10 Бюджетного кодекса РФ)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81484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965200" y="46045"/>
            <a:ext cx="10972799" cy="574747"/>
          </a:xfrm>
        </p:spPr>
        <p:txBody>
          <a:bodyPr>
            <a:noAutofit/>
          </a:bodyPr>
          <a:lstStyle/>
          <a:p>
            <a:r>
              <a:rPr lang="ru-RU" sz="2400" dirty="0"/>
              <a:t>Основные показатели для формирования прогноза консолидированного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бюджета </a:t>
            </a:r>
            <a:r>
              <a:rPr lang="ru-RU" sz="2400" dirty="0"/>
              <a:t>Республики Татарстан на 2020-2022 годы по расходам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965200" y="848080"/>
          <a:ext cx="10972799" cy="58796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294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681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777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974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50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DB3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DB3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DB3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3DB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980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7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Заработная плата работников государственных и муниципальных учреждений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доведение до МРОТ с 1 января – ежегодно 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5961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Заработная плата отдельных категорий работников бюджетной сферы (обозначенных в Указах Президента РФ от 07.05.2012г. №597, от 01.06.2012г. №761, от 28.12.2012г. №1688)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соответствии с Указами Президента РФ от 07.05.2012г. №597, от 01.06.2012г. №761, от 28.12.2012г. №1688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1793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7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Заработная плата в органах государственного и муниципального управления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с 01.10.2020 г. </a:t>
                      </a:r>
                      <a: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3,8 %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с 01.10.2021 </a:t>
                      </a: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4,0 %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с 01.10.2022 г. </a:t>
                      </a:r>
                      <a: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4,0 %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79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Публичные обязательства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(денежные выплаты населению)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с 01.01.2020 </a:t>
                      </a: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</a:t>
                      </a:r>
                      <a: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3,8 %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с 01.01.2021 г. </a:t>
                      </a:r>
                      <a: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4,0 %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с 01.01.2022 г. </a:t>
                      </a:r>
                      <a: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4,0 %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179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Стипендии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с 01.09.2020 г. </a:t>
                      </a:r>
                      <a: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3,8 %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с 01.09.2021 г. </a:t>
                      </a:r>
                      <a: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4,0 %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с 01.09.2022 г. </a:t>
                      </a:r>
                      <a: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4,0 %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179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Продукты питания,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медикаменты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с 01.01.2020 г. </a:t>
                      </a:r>
                      <a: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3,8 %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с 01.01.2021 г. </a:t>
                      </a:r>
                      <a: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4,0 %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с 01.01.2022 г. </a:t>
                      </a:r>
                      <a: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4,0 %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8179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Коммунальные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услуги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с 01.07.2020 г. </a:t>
                      </a:r>
                      <a: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3,8 %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с 01.07.2021 г. </a:t>
                      </a:r>
                      <a: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4,0 %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с 01.07.2022 </a:t>
                      </a: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</a:t>
                      </a:r>
                      <a: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4,0 %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712586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506151" y="2543176"/>
            <a:ext cx="5181047" cy="828675"/>
          </a:xfrm>
          <a:prstGeom prst="roundRect">
            <a:avLst/>
          </a:prstGeom>
          <a:noFill/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 главным распорядителям</a:t>
            </a:r>
            <a:br>
              <a:rPr lang="ru-RU" sz="28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бюджетных средств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39318" y="1150476"/>
            <a:ext cx="6800476" cy="9450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Расходы бюджета Республики Татарстан</a:t>
            </a:r>
            <a:br>
              <a:rPr lang="ru-RU" sz="2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распределяются по: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06151" y="3650999"/>
            <a:ext cx="5181047" cy="726371"/>
          </a:xfrm>
          <a:prstGeom prst="roundRect">
            <a:avLst/>
          </a:prstGeom>
          <a:noFill/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 государственным программам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06151" y="4656518"/>
            <a:ext cx="5181047" cy="901002"/>
          </a:xfrm>
          <a:prstGeom prst="roundRect">
            <a:avLst/>
          </a:prstGeom>
          <a:noFill/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 разделам бюджетной классификации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486150" y="2095500"/>
            <a:ext cx="0" cy="3011519"/>
          </a:xfrm>
          <a:prstGeom prst="line">
            <a:avLst/>
          </a:prstGeom>
          <a:ln w="31750">
            <a:solidFill>
              <a:srgbClr val="B66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endCxn id="11" idx="1"/>
          </p:cNvCxnSpPr>
          <p:nvPr/>
        </p:nvCxnSpPr>
        <p:spPr>
          <a:xfrm>
            <a:off x="3486150" y="5107019"/>
            <a:ext cx="1020001" cy="0"/>
          </a:xfrm>
          <a:prstGeom prst="line">
            <a:avLst/>
          </a:prstGeom>
          <a:ln w="31750">
            <a:solidFill>
              <a:srgbClr val="B66D3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486150" y="4014183"/>
            <a:ext cx="1020000" cy="0"/>
          </a:xfrm>
          <a:prstGeom prst="line">
            <a:avLst/>
          </a:prstGeom>
          <a:ln w="31750">
            <a:solidFill>
              <a:srgbClr val="B66D3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486150" y="2974722"/>
            <a:ext cx="1020000" cy="0"/>
          </a:xfrm>
          <a:prstGeom prst="line">
            <a:avLst/>
          </a:prstGeom>
          <a:ln w="31750">
            <a:solidFill>
              <a:srgbClr val="B66D3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55055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Классификация расходов бюджета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098355" y="693254"/>
            <a:ext cx="8423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Arial"/>
              </a:rPr>
              <a:t>Расходы бюджета распределяются по единой классификации, включающей </a:t>
            </a:r>
          </a:p>
          <a:p>
            <a:r>
              <a:rPr lang="ru-RU" dirty="0">
                <a:solidFill>
                  <a:prstClr val="black"/>
                </a:solidFill>
                <a:latin typeface="Arial"/>
              </a:rPr>
              <a:t>14 разделов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728" y="1194799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rgbClr val="A6A6A6"/>
                  </a:solidFill>
                  <a:prstDash val="solid"/>
                </a:ln>
                <a:gradFill>
                  <a:gsLst>
                    <a:gs pos="0">
                      <a:srgbClr val="A6A6A6"/>
                    </a:gs>
                    <a:gs pos="4000">
                      <a:srgbClr val="A6A6A6">
                        <a:lumMod val="60000"/>
                        <a:lumOff val="40000"/>
                      </a:srgbClr>
                    </a:gs>
                    <a:gs pos="87000">
                      <a:srgbClr val="A6A6A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</a:t>
            </a:r>
            <a:endParaRPr lang="ru-RU" sz="9600" b="1" dirty="0">
              <a:ln w="22225">
                <a:solidFill>
                  <a:srgbClr val="DA1B23"/>
                </a:solidFill>
                <a:prstDash val="solid"/>
              </a:ln>
              <a:solidFill>
                <a:srgbClr val="DA1B23">
                  <a:lumMod val="40000"/>
                  <a:lumOff val="6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51283" y="1890325"/>
            <a:ext cx="22445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1400" i="1" dirty="0">
                <a:solidFill>
                  <a:srgbClr val="DA1B23"/>
                </a:solidFill>
                <a:latin typeface="Arial"/>
              </a:rPr>
              <a:t>Общегосударственные </a:t>
            </a:r>
            <a:br>
              <a:rPr lang="ru-RU" sz="1400" i="1" dirty="0">
                <a:solidFill>
                  <a:srgbClr val="DA1B23"/>
                </a:solidFill>
                <a:latin typeface="Arial"/>
              </a:rPr>
            </a:br>
            <a:r>
              <a:rPr lang="ru-RU" sz="1400" i="1" dirty="0">
                <a:solidFill>
                  <a:srgbClr val="DA1B23"/>
                </a:solidFill>
                <a:latin typeface="Arial"/>
              </a:rPr>
              <a:t>вопросы</a:t>
            </a:r>
            <a:endParaRPr lang="ru-RU" sz="1400" i="1" dirty="0">
              <a:solidFill>
                <a:srgbClr val="DA1B2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01932" y="1197168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rgbClr val="A6A6A6"/>
                  </a:solidFill>
                  <a:prstDash val="solid"/>
                </a:ln>
                <a:gradFill>
                  <a:gsLst>
                    <a:gs pos="0">
                      <a:srgbClr val="A6A6A6"/>
                    </a:gs>
                    <a:gs pos="4000">
                      <a:srgbClr val="A6A6A6">
                        <a:lumMod val="60000"/>
                        <a:lumOff val="40000"/>
                      </a:srgbClr>
                    </a:gs>
                    <a:gs pos="87000">
                      <a:srgbClr val="A6A6A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85270" y="1669924"/>
            <a:ext cx="21495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1400" i="1" dirty="0">
                <a:solidFill>
                  <a:srgbClr val="0081C5"/>
                </a:solidFill>
                <a:latin typeface="Arial"/>
              </a:rPr>
              <a:t>Национальная оборона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22680" y="1177895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rgbClr val="A6A6A6"/>
                  </a:solidFill>
                  <a:prstDash val="solid"/>
                </a:ln>
                <a:gradFill>
                  <a:gsLst>
                    <a:gs pos="0">
                      <a:srgbClr val="A6A6A6"/>
                    </a:gs>
                    <a:gs pos="4000">
                      <a:srgbClr val="A6A6A6">
                        <a:lumMod val="60000"/>
                        <a:lumOff val="40000"/>
                      </a:srgbClr>
                    </a:gs>
                    <a:gs pos="87000">
                      <a:srgbClr val="A6A6A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92394" y="1745100"/>
            <a:ext cx="18717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prstClr val="black"/>
                </a:solidFill>
                <a:latin typeface="Arial"/>
              </a:rPr>
              <a:t>Национальная безопасность и правоохранительная деятельность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92905" y="1209622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rgbClr val="A6A6A6"/>
                  </a:solidFill>
                  <a:prstDash val="solid"/>
                </a:ln>
                <a:gradFill>
                  <a:gsLst>
                    <a:gs pos="0">
                      <a:srgbClr val="A6A6A6"/>
                    </a:gs>
                    <a:gs pos="4000">
                      <a:srgbClr val="A6A6A6">
                        <a:lumMod val="60000"/>
                        <a:lumOff val="40000"/>
                      </a:srgbClr>
                    </a:gs>
                    <a:gs pos="87000">
                      <a:srgbClr val="A6A6A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265435" y="2002701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rgbClr val="138815"/>
                </a:solidFill>
                <a:latin typeface="Arial"/>
              </a:rPr>
              <a:t>Национальная экономика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02921" y="1194799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rgbClr val="A6A6A6"/>
                  </a:solidFill>
                  <a:prstDash val="solid"/>
                </a:ln>
                <a:gradFill>
                  <a:gsLst>
                    <a:gs pos="0">
                      <a:srgbClr val="A6A6A6"/>
                    </a:gs>
                    <a:gs pos="4000">
                      <a:srgbClr val="A6A6A6">
                        <a:lumMod val="60000"/>
                        <a:lumOff val="40000"/>
                      </a:srgbClr>
                    </a:gs>
                    <a:gs pos="87000">
                      <a:srgbClr val="A6A6A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893980" y="1773288"/>
            <a:ext cx="18717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rgbClr val="1F497D"/>
                </a:solidFill>
                <a:latin typeface="Arial"/>
              </a:rPr>
              <a:t>Жилищно-коммунальное хозяйство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87957" y="2855714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rgbClr val="A6A6A6"/>
                  </a:solidFill>
                  <a:prstDash val="solid"/>
                </a:ln>
                <a:gradFill>
                  <a:gsLst>
                    <a:gs pos="0">
                      <a:srgbClr val="A6A6A6"/>
                    </a:gs>
                    <a:gs pos="4000">
                      <a:srgbClr val="A6A6A6">
                        <a:lumMod val="60000"/>
                        <a:lumOff val="40000"/>
                      </a:srgbClr>
                    </a:gs>
                    <a:gs pos="87000">
                      <a:srgbClr val="A6A6A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48999" y="3330093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rgbClr val="138815"/>
                </a:solidFill>
                <a:latin typeface="Arial"/>
              </a:rPr>
              <a:t>Охрана окружающей среды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82001" y="2922069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rgbClr val="A6A6A6"/>
                  </a:solidFill>
                  <a:prstDash val="solid"/>
                </a:ln>
                <a:gradFill>
                  <a:gsLst>
                    <a:gs pos="0">
                      <a:srgbClr val="A6A6A6"/>
                    </a:gs>
                    <a:gs pos="4000">
                      <a:srgbClr val="A6A6A6">
                        <a:lumMod val="60000"/>
                        <a:lumOff val="40000"/>
                      </a:srgbClr>
                    </a:gs>
                    <a:gs pos="87000">
                      <a:srgbClr val="A6A6A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55317" y="3485735"/>
            <a:ext cx="1871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rgbClr val="7030A0"/>
                </a:solidFill>
                <a:latin typeface="Arial"/>
              </a:rPr>
              <a:t>Образование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59462" y="2898220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rgbClr val="A6A6A6"/>
                  </a:solidFill>
                  <a:prstDash val="solid"/>
                </a:ln>
                <a:gradFill>
                  <a:gsLst>
                    <a:gs pos="0">
                      <a:srgbClr val="A6A6A6"/>
                    </a:gs>
                    <a:gs pos="4000">
                      <a:srgbClr val="A6A6A6">
                        <a:lumMod val="60000"/>
                        <a:lumOff val="40000"/>
                      </a:srgbClr>
                    </a:gs>
                    <a:gs pos="87000">
                      <a:srgbClr val="A6A6A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374222" y="3409712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rgbClr val="F79646"/>
                </a:solidFill>
                <a:latin typeface="Arial"/>
              </a:rPr>
              <a:t>Культура, кинематография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41831" y="2920283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rgbClr val="A6A6A6"/>
                  </a:solidFill>
                  <a:prstDash val="solid"/>
                </a:ln>
                <a:gradFill>
                  <a:gsLst>
                    <a:gs pos="0">
                      <a:srgbClr val="A6A6A6"/>
                    </a:gs>
                    <a:gs pos="4000">
                      <a:srgbClr val="A6A6A6">
                        <a:lumMod val="60000"/>
                        <a:lumOff val="40000"/>
                      </a:srgbClr>
                    </a:gs>
                    <a:gs pos="87000">
                      <a:srgbClr val="A6A6A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026480" y="3545537"/>
            <a:ext cx="1871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rgbClr val="DA1B23"/>
                </a:solidFill>
                <a:latin typeface="Arial"/>
              </a:rPr>
              <a:t>Здравоохранение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862477" y="2897256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rgbClr val="A6A6A6"/>
                  </a:solidFill>
                  <a:prstDash val="solid"/>
                </a:ln>
                <a:gradFill>
                  <a:gsLst>
                    <a:gs pos="0">
                      <a:srgbClr val="A6A6A6"/>
                    </a:gs>
                    <a:gs pos="4000">
                      <a:srgbClr val="A6A6A6">
                        <a:lumMod val="60000"/>
                        <a:lumOff val="40000"/>
                      </a:srgbClr>
                    </a:gs>
                    <a:gs pos="87000">
                      <a:srgbClr val="A6A6A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10</a:t>
            </a:r>
            <a:endParaRPr lang="ru-RU" sz="9600" b="1" dirty="0">
              <a:ln w="22225">
                <a:solidFill>
                  <a:srgbClr val="DA1B23"/>
                </a:solidFill>
                <a:prstDash val="solid"/>
              </a:ln>
              <a:solidFill>
                <a:srgbClr val="DA1B23">
                  <a:lumMod val="40000"/>
                  <a:lumOff val="60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893979" y="3553781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prstClr val="black"/>
                </a:solidFill>
                <a:latin typeface="Arial"/>
              </a:rPr>
              <a:t>Социальная</a:t>
            </a:r>
            <a:br>
              <a:rPr lang="ru-RU" sz="1400" i="1" dirty="0">
                <a:solidFill>
                  <a:prstClr val="black"/>
                </a:solidFill>
                <a:latin typeface="Arial"/>
              </a:rPr>
            </a:br>
            <a:r>
              <a:rPr lang="ru-RU" sz="1400" i="1" dirty="0">
                <a:solidFill>
                  <a:prstClr val="black"/>
                </a:solidFill>
                <a:latin typeface="Arial"/>
              </a:rPr>
              <a:t>политика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44418" y="4445398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rgbClr val="A6A6A6"/>
                  </a:solidFill>
                  <a:prstDash val="solid"/>
                </a:ln>
                <a:gradFill>
                  <a:gsLst>
                    <a:gs pos="0">
                      <a:srgbClr val="A6A6A6"/>
                    </a:gs>
                    <a:gs pos="4000">
                      <a:srgbClr val="A6A6A6">
                        <a:lumMod val="60000"/>
                        <a:lumOff val="40000"/>
                      </a:srgbClr>
                    </a:gs>
                    <a:gs pos="87000">
                      <a:srgbClr val="A6A6A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046969" y="5120892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rgbClr val="F79646"/>
                </a:solidFill>
                <a:latin typeface="Arial"/>
              </a:rPr>
              <a:t>Физическая культура и спорт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36143" y="4444424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rgbClr val="A6A6A6"/>
                  </a:solidFill>
                  <a:prstDash val="solid"/>
                </a:ln>
                <a:gradFill>
                  <a:gsLst>
                    <a:gs pos="0">
                      <a:srgbClr val="A6A6A6"/>
                    </a:gs>
                    <a:gs pos="4000">
                      <a:srgbClr val="A6A6A6">
                        <a:lumMod val="60000"/>
                        <a:lumOff val="40000"/>
                      </a:srgbClr>
                    </a:gs>
                    <a:gs pos="87000">
                      <a:srgbClr val="A6A6A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995374" y="5153886"/>
            <a:ext cx="2039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prstClr val="black"/>
                </a:solidFill>
                <a:latin typeface="Arial"/>
              </a:rPr>
              <a:t>Средства  массовой информации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50288" y="4437219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rgbClr val="A6A6A6"/>
                  </a:solidFill>
                  <a:prstDash val="solid"/>
                </a:ln>
                <a:gradFill>
                  <a:gsLst>
                    <a:gs pos="0">
                      <a:srgbClr val="A6A6A6"/>
                    </a:gs>
                    <a:gs pos="4000">
                      <a:srgbClr val="A6A6A6">
                        <a:lumMod val="60000"/>
                        <a:lumOff val="40000"/>
                      </a:srgbClr>
                    </a:gs>
                    <a:gs pos="87000">
                      <a:srgbClr val="A6A6A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361422" y="5110885"/>
            <a:ext cx="18717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rgbClr val="7030A0"/>
                </a:solidFill>
                <a:latin typeface="Arial"/>
              </a:rPr>
              <a:t>Обслуживание государственного (муниципального) долга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494123" y="4467376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rgbClr val="A6A6A6"/>
                  </a:solidFill>
                  <a:prstDash val="solid"/>
                </a:ln>
                <a:gradFill>
                  <a:gsLst>
                    <a:gs pos="0">
                      <a:srgbClr val="A6A6A6"/>
                    </a:gs>
                    <a:gs pos="4000">
                      <a:srgbClr val="A6A6A6">
                        <a:lumMod val="60000"/>
                        <a:lumOff val="40000"/>
                      </a:srgbClr>
                    </a:gs>
                    <a:gs pos="87000">
                      <a:srgbClr val="A6A6A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8276727" y="5013535"/>
            <a:ext cx="24717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rgbClr val="1F497D"/>
                </a:solidFill>
                <a:latin typeface="Arial"/>
              </a:rPr>
              <a:t>Межбюджетные трансферты общего характера бюджетам бюджетной системы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111076846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Структура расходов консолидированного бюджета Республики Татарстан в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20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20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году</a:t>
            </a:r>
          </a:p>
        </p:txBody>
      </p:sp>
      <p:graphicFrame>
        <p:nvGraphicFramePr>
          <p:cNvPr id="4" name="Содержимое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135811"/>
              </p:ext>
            </p:extLst>
          </p:nvPr>
        </p:nvGraphicFramePr>
        <p:xfrm>
          <a:off x="609601" y="869578"/>
          <a:ext cx="11470640" cy="585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39504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 animBg="0"/>
        </p:bldSub>
      </p:bldGraphic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Структура расходов бюджета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Республики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Татарстан в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20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20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году</a:t>
            </a:r>
          </a:p>
        </p:txBody>
      </p:sp>
      <p:graphicFrame>
        <p:nvGraphicFramePr>
          <p:cNvPr id="4" name="Содержимое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99690"/>
              </p:ext>
            </p:extLst>
          </p:nvPr>
        </p:nvGraphicFramePr>
        <p:xfrm>
          <a:off x="609601" y="869578"/>
          <a:ext cx="11470640" cy="585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9707025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 animBg="0"/>
        </p:bldSub>
      </p:bldGraphic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82" t="27600" r="16782" b="12667"/>
          <a:stretch/>
        </p:blipFill>
        <p:spPr>
          <a:xfrm>
            <a:off x="5153887" y="4592320"/>
            <a:ext cx="3756659" cy="207264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type="body" sz="quarter" idx="14"/>
          </p:nvPr>
        </p:nvSpPr>
        <p:spPr>
          <a:xfrm>
            <a:off x="1005840" y="46039"/>
            <a:ext cx="10911840" cy="6740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Расходы бюджета Республики Татарстан </a:t>
            </a:r>
            <a:r>
              <a:rPr lang="ru-RU" b="1" dirty="0" smtClean="0"/>
              <a:t>распределены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по </a:t>
            </a:r>
            <a:r>
              <a:rPr lang="ru-RU" b="1" dirty="0" smtClean="0">
                <a:solidFill>
                  <a:schemeClr val="accent2"/>
                </a:solidFill>
              </a:rPr>
              <a:t>31</a:t>
            </a:r>
            <a:r>
              <a:rPr lang="ru-RU" b="1" dirty="0" smtClean="0"/>
              <a:t> государственной программе </a:t>
            </a:r>
            <a:r>
              <a:rPr lang="ru-RU" b="1" dirty="0"/>
              <a:t>Республики Татарстан</a:t>
            </a:r>
            <a:br>
              <a:rPr lang="ru-RU" b="1" dirty="0"/>
            </a:br>
            <a:r>
              <a:rPr lang="ru-RU" b="1" dirty="0"/>
              <a:t>и составляют </a:t>
            </a:r>
            <a:r>
              <a:rPr lang="ru-RU" b="1" dirty="0">
                <a:solidFill>
                  <a:schemeClr val="accent2"/>
                </a:solidFill>
              </a:rPr>
              <a:t>90%</a:t>
            </a:r>
            <a:r>
              <a:rPr lang="ru-RU" b="1" dirty="0"/>
              <a:t> от общего объема </a:t>
            </a:r>
            <a:r>
              <a:rPr lang="ru-RU" b="1" dirty="0" smtClean="0"/>
              <a:t>расходов </a:t>
            </a:r>
            <a:r>
              <a:rPr lang="ru-RU" b="1" dirty="0"/>
              <a:t>бюджета</a:t>
            </a:r>
            <a:br>
              <a:rPr lang="ru-RU" b="1" dirty="0"/>
            </a:br>
            <a:r>
              <a:rPr lang="ru-RU" sz="2400" b="1" dirty="0"/>
              <a:t> </a:t>
            </a:r>
            <a:br>
              <a:rPr lang="ru-RU" sz="2400" b="1" dirty="0"/>
            </a:br>
            <a:r>
              <a:rPr lang="ru-RU" sz="2400" b="1" dirty="0">
                <a:solidFill>
                  <a:schemeClr val="accent3"/>
                </a:solidFill>
              </a:rPr>
              <a:t>Индикаторы государственных программ </a:t>
            </a:r>
            <a:r>
              <a:rPr lang="ru-RU" sz="2400" b="1" dirty="0">
                <a:solidFill>
                  <a:schemeClr val="tx2"/>
                </a:solidFill>
              </a:rPr>
              <a:t>непосредственно увязаны с индикаторами Стратегии социального-экономического развития </a:t>
            </a:r>
            <a:r>
              <a:rPr lang="en-US" sz="2400" b="1" dirty="0" smtClean="0">
                <a:solidFill>
                  <a:schemeClr val="tx2"/>
                </a:solidFill>
              </a:rPr>
              <a:t/>
            </a:r>
            <a:br>
              <a:rPr lang="en-US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Республики </a:t>
            </a:r>
            <a:r>
              <a:rPr lang="ru-RU" sz="2400" b="1" dirty="0">
                <a:solidFill>
                  <a:schemeClr val="tx2"/>
                </a:solidFill>
              </a:rPr>
              <a:t>Татарстан </a:t>
            </a:r>
            <a:r>
              <a:rPr lang="ru-RU" sz="2400" b="1" dirty="0" smtClean="0">
                <a:solidFill>
                  <a:schemeClr val="tx2"/>
                </a:solidFill>
              </a:rPr>
              <a:t>до </a:t>
            </a:r>
            <a:r>
              <a:rPr lang="ru-RU" sz="2400" b="1" dirty="0">
                <a:solidFill>
                  <a:schemeClr val="tx2"/>
                </a:solidFill>
              </a:rPr>
              <a:t>2030 года</a:t>
            </a:r>
          </a:p>
          <a:p>
            <a:pPr marL="0" indent="0">
              <a:buNone/>
            </a:pPr>
            <a:endParaRPr lang="ru-RU" sz="2400" b="1" dirty="0"/>
          </a:p>
          <a:p>
            <a:pPr marL="0" indent="0">
              <a:buNone/>
            </a:pPr>
            <a:r>
              <a:rPr lang="ru-RU" sz="2400" b="1" dirty="0">
                <a:solidFill>
                  <a:schemeClr val="accent3"/>
                </a:solidFill>
              </a:rPr>
              <a:t>Финансирование государственных программ </a:t>
            </a:r>
            <a:r>
              <a:rPr lang="ru-RU" sz="2400" b="1" dirty="0">
                <a:solidFill>
                  <a:schemeClr val="tx2"/>
                </a:solidFill>
              </a:rPr>
              <a:t>обеспечивает достижение индикаторов определенных в Стратегии социального-экономического развития Республики Татарстан до 2030 года</a:t>
            </a:r>
          </a:p>
        </p:txBody>
      </p:sp>
    </p:spTree>
    <p:extLst>
      <p:ext uri="{BB962C8B-B14F-4D97-AF65-F5344CB8AC3E}">
        <p14:creationId xmlns:p14="http://schemas.microsoft.com/office/powerpoint/2010/main" val="2501848224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605128" y="5099313"/>
            <a:ext cx="1062872" cy="901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Сведения о государственных программах, предусмотренных к реализации за счет средств бюджета Республики Татарстан в 2020 – 2022 годах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041988"/>
              </p:ext>
            </p:extLst>
          </p:nvPr>
        </p:nvGraphicFramePr>
        <p:xfrm>
          <a:off x="833120" y="955461"/>
          <a:ext cx="11099237" cy="573997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884450"/>
                <a:gridCol w="1064231"/>
                <a:gridCol w="1075278"/>
                <a:gridCol w="1075278"/>
              </a:tblGrid>
              <a:tr h="2468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Наименование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программы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2020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2021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2022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24688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"Развитие здравоохранения Республики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44 175,8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42 875,7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42 584,5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88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"Развитие образования и науки Республики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60 413,5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61 260,4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57 409,0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88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"Социальная поддержка граждан Республики Татарстан" 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30 648,3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31 719,5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33 000,0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4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"Обеспечение качественным жильем и услугами жилищно-коммунального хозяйства населения Республики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15 635,8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16 902,0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17 477,0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88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"Содействие занятости населения Республики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1 794,5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1 803,5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1 837,9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4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"Обеспечение общественного порядка и противодействие преступности в Республике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2 230,1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2 239,8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2 238,9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4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"Защита населения и территорий от чрезвычайных ситуаций, обеспечение пожарной безопасности и безопасности людей на водных объектах в Республике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1 516,7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1 551,7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1 590,1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88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"Развитие культуры Республики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9 088,8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8 053,0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8 741,6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4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"Охрана окружающей среды, воспроизводство и использование природных ресурсов Республики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1 226,4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1 942,0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1 669,3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88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"Экономическое развитие и инновационная экономика Республики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6 191,9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6 071,6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6 610,3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4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"Развитие информационных и коммуникационных технологий в Республике Татарстан «Открытый Татарстан» 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2 838,2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2 825,2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2 826,7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88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"Развитие транспортной системы Республики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28 288,5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28 787,7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29 568,0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4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"Развитие сельского хозяйства и регулирование рынков сельскохозяйственной продукции, сырья и продовольствия в Республике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15 768,8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13 368,5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13 511,6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88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"Развитие лесного хозяйства Республики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950,3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879,1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955,3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88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"Управление государственным имуществом Республики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260,4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242,4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247,6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88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"Управление государственными финансами Республики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10 895,4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11 167,7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10 730,8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4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"Развитие государственной гражданской службы Республики Татарстан и муниципальной службы в Республике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35,6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35,6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35,6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275115" y="607762"/>
            <a:ext cx="1612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u="sng" dirty="0">
                <a:solidFill>
                  <a:srgbClr val="6C7B90"/>
                </a:solidFill>
                <a:latin typeface="Arial Narrow" pitchFamily="34" charset="0"/>
                <a:cs typeface="Microsoft Sans Serif" pitchFamily="34" charset="0"/>
              </a:rPr>
              <a:t>млн. рублей</a:t>
            </a:r>
            <a:endParaRPr lang="ru-RU" sz="1600" b="1" dirty="0">
              <a:solidFill>
                <a:srgbClr val="6C7B90"/>
              </a:solidFill>
              <a:latin typeface="Arial Narrow" pitchFamily="34" charset="0"/>
              <a:cs typeface="Microsoft Sans Seri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27481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605128" y="5099313"/>
            <a:ext cx="1062872" cy="901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Сведения о государственных программах, предусмотренных к реализации за счет средств бюджета Республики Татарстан в 2020 – 2022 </a:t>
            </a:r>
            <a:r>
              <a:rPr lang="ru-RU" sz="2400" dirty="0" smtClean="0"/>
              <a:t>годах (окончание) </a:t>
            </a:r>
            <a:endParaRPr lang="ru-RU" sz="24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621030"/>
              </p:ext>
            </p:extLst>
          </p:nvPr>
        </p:nvGraphicFramePr>
        <p:xfrm>
          <a:off x="833120" y="955465"/>
          <a:ext cx="11099237" cy="541485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884450"/>
                <a:gridCol w="1064231"/>
                <a:gridCol w="1075278"/>
                <a:gridCol w="1075278"/>
              </a:tblGrid>
              <a:tr h="295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Наименование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программы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2020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2021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2022 г.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29522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"Реализация государственной национальной политики в Республике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67,2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55,7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55,8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522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Республики Татарстан "Сохранение национальной идентичности татарского народа"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44,7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37,3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31,9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63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"Сохранение, изучение и развитие государственных языков Республики Татарстан и других языков в Республике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123,4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123,4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123,4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43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"Развитие рынка газомоторного топлива в Республике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351,4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342,7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343,8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522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"Развитие юстиции в Республике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579,4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594,8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610,1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63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"Энергосбережение и повышение энергетической эффективности в Республике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8,4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0,0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0,0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43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"Развитие сферы туризма и гостеприимства в Республике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394,3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97,4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96,1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522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"Реализация антикоррупционной политики Республики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8,8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8,8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8,8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43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"Стратегическое управление талантами в Республике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119,1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119,1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100,0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522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"Развитие архивного дела в Республике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245,4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241,4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243,0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63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Республики Татарстан "Оказание содействия добровольному переселению в Республику Татарстан соотечественников, проживающих за рубежом"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2,4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2,4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2,4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663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"Формирование современной городской среды на территории Республики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3 238,0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3 238,0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3 290,7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43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"Развитие физической культуры и спорта в Республике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7 937,2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7 665,8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5 820,1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522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Государственная программа "Развитие молодежной политики в Республике Татарстан"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5 588,5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2 799,1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2 809,8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275115" y="607762"/>
            <a:ext cx="1612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u="sng" dirty="0">
                <a:solidFill>
                  <a:srgbClr val="6C7B90"/>
                </a:solidFill>
                <a:latin typeface="Arial Narrow" pitchFamily="34" charset="0"/>
                <a:cs typeface="Microsoft Sans Serif" pitchFamily="34" charset="0"/>
              </a:rPr>
              <a:t>млн. рублей</a:t>
            </a:r>
            <a:endParaRPr lang="ru-RU" sz="1600" b="1" dirty="0">
              <a:solidFill>
                <a:srgbClr val="6C7B90"/>
              </a:solidFill>
              <a:latin typeface="Arial Narrow" pitchFamily="34" charset="0"/>
              <a:cs typeface="Microsoft Sans Seri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57110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Наиболее крупные по объему государственные программы </a:t>
            </a:r>
            <a:br>
              <a:rPr lang="ru-RU" dirty="0" smtClean="0"/>
            </a:br>
            <a:r>
              <a:rPr lang="ru-RU" dirty="0" smtClean="0"/>
              <a:t>Республики Татарстан в 2020 году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056618"/>
              </p:ext>
            </p:extLst>
          </p:nvPr>
        </p:nvGraphicFramePr>
        <p:xfrm>
          <a:off x="1017961" y="1176432"/>
          <a:ext cx="10909879" cy="513292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164062"/>
                <a:gridCol w="2745817"/>
              </a:tblGrid>
              <a:tr h="909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 smtClean="0">
                          <a:effectLst/>
                          <a:latin typeface="Arial Narrow" panose="020B0606020202030204" pitchFamily="34" charset="0"/>
                        </a:rPr>
                        <a:t>Наименование программы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 smtClean="0">
                          <a:effectLst/>
                          <a:latin typeface="Arial Narrow" panose="020B0606020202030204" pitchFamily="34" charset="0"/>
                        </a:rPr>
                        <a:t>Сумма, </a:t>
                      </a:r>
                      <a:br>
                        <a:rPr lang="ru-RU" sz="2800" u="none" strike="noStrike" dirty="0" smtClean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2800" u="none" strike="noStrike" dirty="0" smtClean="0">
                          <a:effectLst/>
                          <a:latin typeface="Arial Narrow" panose="020B0606020202030204" pitchFamily="34" charset="0"/>
                        </a:rPr>
                        <a:t>млн.</a:t>
                      </a:r>
                      <a:r>
                        <a:rPr lang="ru-RU" sz="2800" u="none" strike="noStrike" baseline="0" dirty="0" smtClean="0">
                          <a:effectLst/>
                          <a:latin typeface="Arial Narrow" panose="020B0606020202030204" pitchFamily="34" charset="0"/>
                        </a:rPr>
                        <a:t> рублей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373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>
                          <a:effectLst/>
                          <a:latin typeface="Arial Narrow" panose="020B0606020202030204" pitchFamily="34" charset="0"/>
                        </a:rPr>
                        <a:t>Государственная программа </a:t>
                      </a:r>
                      <a:r>
                        <a:rPr lang="ru-RU" sz="2800" u="none" strike="noStrike" dirty="0" smtClean="0"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ru-RU" sz="2800" u="none" strike="noStrike" dirty="0" smtClean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2800" u="none" strike="noStrike" dirty="0" smtClean="0">
                          <a:effectLst/>
                          <a:latin typeface="Arial Narrow" panose="020B0606020202030204" pitchFamily="34" charset="0"/>
                        </a:rPr>
                        <a:t>"</a:t>
                      </a:r>
                      <a:r>
                        <a:rPr lang="ru-RU" sz="2800" u="none" strike="noStrike" dirty="0">
                          <a:effectLst/>
                          <a:latin typeface="Arial Narrow" panose="020B0606020202030204" pitchFamily="34" charset="0"/>
                        </a:rPr>
                        <a:t>Развитие образования и науки Республики </a:t>
                      </a:r>
                      <a:r>
                        <a:rPr lang="ru-RU" sz="2800" u="none" strike="noStrike" dirty="0" smtClean="0">
                          <a:effectLst/>
                          <a:latin typeface="Arial Narrow" panose="020B0606020202030204" pitchFamily="34" charset="0"/>
                        </a:rPr>
                        <a:t>Татарстан"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60 413,5</a:t>
                      </a:r>
                      <a:endParaRPr lang="ru-RU" sz="2800" b="1" i="0" u="none" strike="noStrike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14766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>
                          <a:effectLst/>
                          <a:latin typeface="Arial Narrow" panose="020B0606020202030204" pitchFamily="34" charset="0"/>
                        </a:rPr>
                        <a:t>Государственная </a:t>
                      </a:r>
                      <a:r>
                        <a:rPr lang="ru-RU" sz="2800" u="none" strike="noStrike" dirty="0" smtClean="0">
                          <a:effectLst/>
                          <a:latin typeface="Arial Narrow" panose="020B0606020202030204" pitchFamily="34" charset="0"/>
                        </a:rPr>
                        <a:t>программа</a:t>
                      </a:r>
                      <a:br>
                        <a:rPr lang="ru-RU" sz="2800" u="none" strike="noStrike" dirty="0" smtClean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2800" u="none" strike="noStrike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800" u="none" strike="noStrike" dirty="0">
                          <a:effectLst/>
                          <a:latin typeface="Arial Narrow" panose="020B0606020202030204" pitchFamily="34" charset="0"/>
                        </a:rPr>
                        <a:t>"Развитие здравоохранения </a:t>
                      </a:r>
                      <a:r>
                        <a:rPr lang="ru-RU" sz="2800" u="none" strike="noStrike" dirty="0" smtClean="0"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ru-RU" sz="2800" u="none" strike="noStrike" dirty="0" smtClean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2800" u="none" strike="noStrike" dirty="0" smtClean="0">
                          <a:effectLst/>
                          <a:latin typeface="Arial Narrow" panose="020B0606020202030204" pitchFamily="34" charset="0"/>
                        </a:rPr>
                        <a:t>Республики Татарстан"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44 175,8</a:t>
                      </a:r>
                      <a:endParaRPr lang="ru-RU" sz="2800" b="1" i="0" u="none" strike="noStrike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>
                          <a:effectLst/>
                          <a:latin typeface="Arial Narrow" panose="020B0606020202030204" pitchFamily="34" charset="0"/>
                        </a:rPr>
                        <a:t>Государственная программа </a:t>
                      </a:r>
                      <a:r>
                        <a:rPr lang="ru-RU" sz="2800" u="none" strike="noStrike" dirty="0" smtClean="0"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ru-RU" sz="2800" u="none" strike="noStrike" dirty="0" smtClean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2800" u="none" strike="noStrike" dirty="0" smtClean="0">
                          <a:effectLst/>
                          <a:latin typeface="Arial Narrow" panose="020B0606020202030204" pitchFamily="34" charset="0"/>
                        </a:rPr>
                        <a:t>"</a:t>
                      </a:r>
                      <a:r>
                        <a:rPr lang="ru-RU" sz="2800" u="none" strike="noStrike" dirty="0">
                          <a:effectLst/>
                          <a:latin typeface="Arial Narrow" panose="020B0606020202030204" pitchFamily="34" charset="0"/>
                        </a:rPr>
                        <a:t>Социальная поддержка граждан Республики Татарстан" 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</a:rPr>
                        <a:t>30 648,3</a:t>
                      </a:r>
                      <a:endParaRPr lang="ru-RU" sz="2800" b="1" i="0" u="none" strike="noStrike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791202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873760" y="46039"/>
            <a:ext cx="10596189" cy="1150713"/>
          </a:xfrm>
        </p:spPr>
        <p:txBody>
          <a:bodyPr>
            <a:normAutofit/>
          </a:bodyPr>
          <a:lstStyle/>
          <a:p>
            <a:r>
              <a:rPr lang="ru-RU" dirty="0" smtClean="0"/>
              <a:t>Государственные программы Республики Татарстан с наибольшим количеством исполнителей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434116"/>
              </p:ext>
            </p:extLst>
          </p:nvPr>
        </p:nvGraphicFramePr>
        <p:xfrm>
          <a:off x="1038281" y="1196752"/>
          <a:ext cx="10889559" cy="537924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148856"/>
                <a:gridCol w="2740703"/>
              </a:tblGrid>
              <a:tr h="6683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  <a:latin typeface="Arial Narrow" panose="020B0606020202030204" pitchFamily="34" charset="0"/>
                        </a:rPr>
                        <a:t>Наименование программы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  <a:latin typeface="Arial Narrow" panose="020B0606020202030204" pitchFamily="34" charset="0"/>
                        </a:rPr>
                        <a:t>Кол-во</a:t>
                      </a:r>
                    </a:p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  <a:latin typeface="Arial Narrow" panose="020B0606020202030204" pitchFamily="34" charset="0"/>
                        </a:rPr>
                        <a:t>исполнителей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10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Государственная программа </a:t>
                      </a:r>
                      <a:br>
                        <a:rPr lang="ru-RU" sz="200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"Социальная поддержка граждан </a:t>
                      </a:r>
                      <a:br>
                        <a:rPr lang="ru-RU" sz="200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Республики Татарстан"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2800" b="1" i="0" u="none" strike="noStrike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13023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Государственная программа </a:t>
                      </a:r>
                      <a:br>
                        <a:rPr lang="ru-RU" sz="200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"Обеспечение общественного порядка и противодействие преступности </a:t>
                      </a:r>
                      <a:br>
                        <a:rPr lang="ru-RU" sz="200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 Республике Татарстан"</a:t>
                      </a:r>
                      <a:endParaRPr lang="ru-RU" sz="200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2800" b="1" i="0" u="none" strike="noStrike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0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Государственная программа</a:t>
                      </a:r>
                      <a:br>
                        <a:rPr lang="ru-RU" sz="200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00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"Экономическое развитие и инновационная экономика Республики Татарстан"</a:t>
                      </a:r>
                      <a:endParaRPr lang="ru-RU" sz="200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  <a:tr h="910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Государственная программа </a:t>
                      </a:r>
                      <a:br>
                        <a:rPr lang="ru-RU" sz="2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2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"Развитие образования и науки </a:t>
                      </a:r>
                      <a:br>
                        <a:rPr lang="ru-RU" sz="2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20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Республики Татарстан"</a:t>
                      </a: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2800" b="1" i="0" u="none" strike="noStrike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  <a:tr h="653856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Государственная программа "Развитие молодежной политики в Республике Татарстан"</a:t>
                      </a: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2800" b="1" i="0" u="none" strike="noStrike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70236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685800" y="46039"/>
            <a:ext cx="10784149" cy="980121"/>
          </a:xfrm>
        </p:spPr>
        <p:txBody>
          <a:bodyPr>
            <a:noAutofit/>
          </a:bodyPr>
          <a:lstStyle/>
          <a:p>
            <a:r>
              <a:rPr lang="ru-RU" dirty="0"/>
              <a:t>В Российской Федерации </a:t>
            </a:r>
            <a:r>
              <a:rPr lang="ru-RU" dirty="0" smtClean="0"/>
              <a:t>функционирует </a:t>
            </a:r>
            <a:br>
              <a:rPr lang="ru-RU" dirty="0" smtClean="0"/>
            </a:br>
            <a:r>
              <a:rPr lang="ru-RU" dirty="0" smtClean="0"/>
              <a:t>3-х </a:t>
            </a:r>
            <a:r>
              <a:rPr lang="ru-RU" dirty="0"/>
              <a:t>уровневая бюджетная система: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301250"/>
              </p:ext>
            </p:extLst>
          </p:nvPr>
        </p:nvGraphicFramePr>
        <p:xfrm>
          <a:off x="1917128" y="1226344"/>
          <a:ext cx="8628951" cy="44835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628951"/>
              </a:tblGrid>
              <a:tr h="4483576">
                <a:tc>
                  <a:txBody>
                    <a:bodyPr/>
                    <a:lstStyle/>
                    <a:p>
                      <a:pPr algn="ctr"/>
                      <a:r>
                        <a:rPr lang="ru-RU" sz="2800" i="0" u="sng" dirty="0" smtClean="0">
                          <a:latin typeface="Arial Narrow" panose="020B0606020202030204" pitchFamily="34" charset="0"/>
                        </a:rPr>
                        <a:t>3 уровень</a:t>
                      </a:r>
                      <a:r>
                        <a:rPr lang="ru-RU" sz="2800" i="0" dirty="0" smtClean="0">
                          <a:latin typeface="Arial Narrow" panose="020B0606020202030204" pitchFamily="34" charset="0"/>
                        </a:rPr>
                        <a:t>: Местные бюджеты, в том числе бюджеты муниципальных районов, бюджеты городских округов, бюджеты городских округов</a:t>
                      </a:r>
                      <a:r>
                        <a:rPr lang="ru-RU" sz="2800" i="0" baseline="0" dirty="0" smtClean="0">
                          <a:latin typeface="Arial Narrow" panose="020B0606020202030204" pitchFamily="34" charset="0"/>
                        </a:rPr>
                        <a:t> с внутригородским делением,</a:t>
                      </a:r>
                      <a:r>
                        <a:rPr lang="ru-RU" sz="2800" i="0" dirty="0" smtClean="0">
                          <a:latin typeface="Arial Narrow" panose="020B0606020202030204" pitchFamily="34" charset="0"/>
                        </a:rPr>
                        <a:t> бюджеты внутригородских муниципальных образований городов федерального значения Москвы, Санкт-Петербурга и Севастополя, </a:t>
                      </a:r>
                      <a:br>
                        <a:rPr lang="ru-RU" sz="2800" i="0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sz="2800" i="0" dirty="0" smtClean="0">
                          <a:latin typeface="Arial Narrow" panose="020B0606020202030204" pitchFamily="34" charset="0"/>
                        </a:rPr>
                        <a:t>бюджеты городских и сельских поселений, бюджеты внутригородских районов</a:t>
                      </a:r>
                      <a:endParaRPr lang="ru-RU" sz="2800" i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044711" y="6355184"/>
            <a:ext cx="41472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>
                <a:latin typeface="Arial Narrow" panose="020B0606020202030204" pitchFamily="34" charset="0"/>
                <a:cs typeface="Arial" panose="020B0604020202020204" pitchFamily="34" charset="0"/>
              </a:rPr>
              <a:t>(статьи 9,10 Бюджетного кодекса РФ)</a:t>
            </a:r>
            <a:endParaRPr lang="ru-RU" sz="20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43960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685800" y="46039"/>
            <a:ext cx="10784149" cy="797241"/>
          </a:xfrm>
        </p:spPr>
        <p:txBody>
          <a:bodyPr/>
          <a:lstStyle/>
          <a:p>
            <a:r>
              <a:rPr lang="ru-RU" dirty="0"/>
              <a:t>Первоочередные и социально значимые расходы бюджета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113460"/>
              </p:ext>
            </p:extLst>
          </p:nvPr>
        </p:nvGraphicFramePr>
        <p:xfrm>
          <a:off x="985520" y="741685"/>
          <a:ext cx="10932160" cy="5740394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10932160"/>
              </a:tblGrid>
              <a:tr h="4783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u="none" strike="noStrike" dirty="0">
                          <a:effectLst/>
                          <a:latin typeface="Arial Narrow" panose="020B0606020202030204" pitchFamily="34" charset="0"/>
                        </a:rPr>
                        <a:t>Оплата труда и начисления на выплаты по оплате труда </a:t>
                      </a:r>
                      <a:endParaRPr lang="ru-RU" sz="2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u="none" strike="noStrike" dirty="0">
                          <a:effectLst/>
                          <a:latin typeface="Arial Narrow" panose="020B0606020202030204" pitchFamily="34" charset="0"/>
                        </a:rPr>
                        <a:t>Услуги связи</a:t>
                      </a:r>
                      <a:endParaRPr lang="ru-RU" sz="2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u="none" strike="noStrike" dirty="0">
                          <a:effectLst/>
                          <a:latin typeface="Arial Narrow" panose="020B0606020202030204" pitchFamily="34" charset="0"/>
                        </a:rPr>
                        <a:t>Транспортные услуги</a:t>
                      </a:r>
                      <a:endParaRPr lang="ru-RU" sz="2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u="none" strike="noStrike" dirty="0">
                          <a:effectLst/>
                          <a:latin typeface="Arial Narrow" panose="020B0606020202030204" pitchFamily="34" charset="0"/>
                        </a:rPr>
                        <a:t>Коммунальные услуги</a:t>
                      </a:r>
                      <a:endParaRPr lang="ru-RU" sz="2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u="none" strike="noStrike" dirty="0">
                          <a:effectLst/>
                          <a:latin typeface="Arial Narrow" panose="020B0606020202030204" pitchFamily="34" charset="0"/>
                        </a:rPr>
                        <a:t>Арендная плата за пользование имуществом</a:t>
                      </a:r>
                      <a:endParaRPr lang="ru-RU" sz="2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u="none" strike="noStrike" dirty="0">
                          <a:effectLst/>
                          <a:latin typeface="Arial Narrow" panose="020B0606020202030204" pitchFamily="34" charset="0"/>
                        </a:rPr>
                        <a:t>Работы, услуги по содержанию имущества</a:t>
                      </a:r>
                      <a:endParaRPr lang="ru-RU" sz="2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u="none" strike="noStrike" dirty="0">
                          <a:effectLst/>
                          <a:latin typeface="Arial Narrow" panose="020B0606020202030204" pitchFamily="34" charset="0"/>
                        </a:rPr>
                        <a:t>Обслуживание государственного (муниципального) долга </a:t>
                      </a:r>
                      <a:endParaRPr lang="ru-RU" sz="2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67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u="none" strike="noStrike" dirty="0">
                          <a:effectLst/>
                          <a:latin typeface="Arial Narrow" panose="020B0606020202030204" pitchFamily="34" charset="0"/>
                        </a:rPr>
                        <a:t>Безвозмездные перечисления государственным и муниципальным организациям</a:t>
                      </a:r>
                      <a:endParaRPr lang="ru-RU" sz="2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u="none" strike="noStrike" dirty="0">
                          <a:effectLst/>
                          <a:latin typeface="Arial Narrow" panose="020B0606020202030204" pitchFamily="34" charset="0"/>
                        </a:rPr>
                        <a:t>Перечисления другим бюджетам бюджетной системы Российской Федерации</a:t>
                      </a:r>
                      <a:endParaRPr lang="ru-RU" sz="2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u="none" strike="noStrike" dirty="0">
                          <a:effectLst/>
                          <a:latin typeface="Arial Narrow" panose="020B0606020202030204" pitchFamily="34" charset="0"/>
                        </a:rPr>
                        <a:t>Социальное обеспечение</a:t>
                      </a:r>
                      <a:endParaRPr lang="ru-RU" sz="2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u="none" strike="noStrike" dirty="0">
                          <a:effectLst/>
                          <a:latin typeface="Arial Narrow" panose="020B0606020202030204" pitchFamily="34" charset="0"/>
                        </a:rPr>
                        <a:t>Увеличение стоимости материальных запасов</a:t>
                      </a:r>
                      <a:endParaRPr lang="ru-RU" sz="2800" b="0" i="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8466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Уровень первоочередных и социально-значимых расходов консолидированного бюджета Республики Татарстан</a:t>
            </a:r>
            <a:endParaRPr lang="ru-RU" sz="3200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444698170"/>
              </p:ext>
            </p:extLst>
          </p:nvPr>
        </p:nvGraphicFramePr>
        <p:xfrm>
          <a:off x="685800" y="1611631"/>
          <a:ext cx="11290300" cy="4865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85800" y="1055336"/>
            <a:ext cx="1112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u="sng" dirty="0" smtClean="0">
                <a:solidFill>
                  <a:srgbClr val="6C7B9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%</a:t>
            </a:r>
            <a:endParaRPr lang="ru-RU" sz="2400" b="1" u="sng" dirty="0">
              <a:solidFill>
                <a:srgbClr val="6C7B9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1620500" y="1611631"/>
            <a:ext cx="16743" cy="4356099"/>
          </a:xfrm>
          <a:prstGeom prst="line">
            <a:avLst/>
          </a:prstGeom>
          <a:ln w="25400"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5707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series" animBg="0"/>
        </p:bldSub>
      </p:bldGraphic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Рост расходов на оплату труда за счет </a:t>
            </a:r>
            <a:r>
              <a:rPr lang="ru-RU" dirty="0" smtClean="0">
                <a:latin typeface="Arial Narrow" panose="020B0606020202030204" pitchFamily="34" charset="0"/>
              </a:rPr>
              <a:t>бюджетных средств</a:t>
            </a:r>
            <a:r>
              <a:rPr lang="ru-RU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*</a:t>
            </a:r>
            <a:endParaRPr lang="ru-RU" dirty="0">
              <a:latin typeface="Arial Narrow" panose="020B0606020202030204" pitchFamily="34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680959"/>
              </p:ext>
            </p:extLst>
          </p:nvPr>
        </p:nvGraphicFramePr>
        <p:xfrm>
          <a:off x="571500" y="1047676"/>
          <a:ext cx="11242040" cy="4856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1500" y="942174"/>
            <a:ext cx="2149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u="sng" dirty="0" smtClean="0">
                <a:solidFill>
                  <a:srgbClr val="6C7B90"/>
                </a:solidFill>
                <a:latin typeface="Arial Narrow" pitchFamily="34" charset="0"/>
                <a:cs typeface="Microsoft Sans Serif" pitchFamily="34" charset="0"/>
              </a:rPr>
              <a:t>млрд. </a:t>
            </a:r>
            <a:r>
              <a:rPr lang="ru-RU" sz="2400" b="1" u="sng" dirty="0">
                <a:solidFill>
                  <a:srgbClr val="6C7B90"/>
                </a:solidFill>
                <a:latin typeface="Arial Narrow" pitchFamily="34" charset="0"/>
                <a:cs typeface="Microsoft Sans Serif" pitchFamily="34" charset="0"/>
              </a:rPr>
              <a:t>рублей</a:t>
            </a:r>
            <a:endParaRPr lang="ru-RU" sz="2400" b="1" dirty="0">
              <a:solidFill>
                <a:srgbClr val="6C7B90"/>
              </a:solidFill>
              <a:latin typeface="Arial Narrow" pitchFamily="34" charset="0"/>
              <a:cs typeface="Microsoft Sans Serif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6330584"/>
            <a:ext cx="3666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prstClr val="black"/>
                </a:solidFill>
                <a:latin typeface="Arial Narrow" panose="020B0606020202030204" pitchFamily="34" charset="0"/>
              </a:rPr>
              <a:t>*</a:t>
            </a:r>
            <a:r>
              <a:rPr lang="en-US" sz="2000" i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2000" i="1" dirty="0">
                <a:solidFill>
                  <a:prstClr val="black"/>
                </a:solidFill>
                <a:latin typeface="Arial Narrow" panose="020B0606020202030204" pitchFamily="34" charset="0"/>
              </a:rPr>
              <a:t>включая ФОМС</a:t>
            </a:r>
          </a:p>
        </p:txBody>
      </p:sp>
    </p:spTree>
    <p:extLst>
      <p:ext uri="{BB962C8B-B14F-4D97-AF65-F5344CB8AC3E}">
        <p14:creationId xmlns:p14="http://schemas.microsoft.com/office/powerpoint/2010/main" val="2313740629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420226" y="5981700"/>
            <a:ext cx="1247775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Динамика </a:t>
            </a:r>
            <a:r>
              <a:rPr lang="ru-RU" dirty="0" smtClean="0"/>
              <a:t>достижения значений </a:t>
            </a:r>
            <a:r>
              <a:rPr lang="ru-RU" dirty="0"/>
              <a:t>соотношения средней заработной платы работников государственных учреждений </a:t>
            </a:r>
            <a:r>
              <a:rPr lang="ru-RU" dirty="0" smtClean="0"/>
              <a:t>к средней </a:t>
            </a:r>
            <a:r>
              <a:rPr lang="ru-RU" dirty="0"/>
              <a:t>заработной </a:t>
            </a:r>
            <a:r>
              <a:rPr lang="ru-RU" dirty="0" smtClean="0"/>
              <a:t>плате </a:t>
            </a:r>
            <a:r>
              <a:rPr lang="ru-RU" dirty="0"/>
              <a:t>в </a:t>
            </a:r>
            <a:r>
              <a:rPr lang="ru-RU" dirty="0" smtClean="0"/>
              <a:t>Республике </a:t>
            </a:r>
            <a:r>
              <a:rPr lang="ru-RU" dirty="0"/>
              <a:t>Татарстан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352615"/>
              </p:ext>
            </p:extLst>
          </p:nvPr>
        </p:nvGraphicFramePr>
        <p:xfrm>
          <a:off x="1174378" y="977883"/>
          <a:ext cx="10551457" cy="410292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408250"/>
                <a:gridCol w="1389573"/>
                <a:gridCol w="1376817"/>
                <a:gridCol w="1376817"/>
              </a:tblGrid>
              <a:tr h="70188">
                <a:tc>
                  <a:txBody>
                    <a:bodyPr/>
                    <a:lstStyle/>
                    <a:p>
                      <a:pPr indent="24638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 Narrow" panose="020B0606020202030204" pitchFamily="34" charset="0"/>
                        </a:rPr>
                        <a:t>Категория работников</a:t>
                      </a:r>
                      <a:endParaRPr lang="ru-RU" sz="18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 Narrow" panose="020B0606020202030204" pitchFamily="34" charset="0"/>
                        </a:rPr>
                        <a:t>2017 год</a:t>
                      </a:r>
                      <a:endParaRPr lang="ru-RU" sz="18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 Narrow" panose="020B0606020202030204" pitchFamily="34" charset="0"/>
                        </a:rPr>
                        <a:t>2018 год</a:t>
                      </a:r>
                      <a:endParaRPr lang="ru-RU" sz="18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8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0806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Педагогические работники образовательных учреждений общего образования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0806">
                <a:tc>
                  <a:txBody>
                    <a:bodyPr/>
                    <a:lstStyle/>
                    <a:p>
                      <a:pPr marL="0" indent="0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Педагогические работники дошкольных образовательных учреждений </a:t>
                      </a:r>
                      <a:r>
                        <a:rPr lang="ru-RU" sz="140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ru-RU" sz="140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к средней заработной плате в сфере общего образования</a:t>
                      </a:r>
                      <a:r>
                        <a:rPr lang="ru-RU" sz="1400" i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i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0806">
                <a:tc>
                  <a:txBody>
                    <a:bodyPr/>
                    <a:lstStyle/>
                    <a:p>
                      <a:pPr marL="0" indent="0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Педагогические работники учреждений дополнительного образования детей </a:t>
                      </a:r>
                      <a:r>
                        <a:rPr lang="ru-RU" sz="140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ru-RU" sz="1400" i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 средней заработной плате учителей)</a:t>
                      </a:r>
                      <a:endParaRPr lang="ru-RU" sz="1400" i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95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8296">
                <a:tc>
                  <a:txBody>
                    <a:bodyPr/>
                    <a:lstStyle/>
                    <a:p>
                      <a:pPr marL="0" indent="0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Преподаватели и мастера производственного обучения образовательных учреждений начального и среднего профессионального образования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95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0806">
                <a:tc>
                  <a:txBody>
                    <a:bodyPr/>
                    <a:lstStyle/>
                    <a:p>
                      <a:pPr marL="0" indent="0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Преподаватели образовательных учреждений высшего профессионального образования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180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200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200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384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Научные сотрудники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180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200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200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787">
                <a:tc>
                  <a:txBody>
                    <a:bodyPr/>
                    <a:lstStyle/>
                    <a:p>
                      <a:pPr marL="0" indent="0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Врачи и работники медицинских организаций, имеющие высшее медицинское (фармацевтическое) или иное высшее образование, предоставляющие медицинские услуги (обеспечивающие предоставление медицинских услуг)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180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200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200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0806">
                <a:tc>
                  <a:txBody>
                    <a:bodyPr/>
                    <a:lstStyle/>
                    <a:p>
                      <a:pPr marL="0" indent="0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Средний медицинский (фармацевтический) персонал (персонал, обеспечивающий предоставление медицинских услуг)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90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0806">
                <a:tc>
                  <a:txBody>
                    <a:bodyPr/>
                    <a:lstStyle/>
                    <a:p>
                      <a:pPr marL="0" indent="0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Младший медицинский персонал (персонал, обеспечивающий предоставление медицинских услуг)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80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384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Работники учреждений культуры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90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384"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Социальные работники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80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335985" y="60855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prstClr val="black"/>
                </a:solidFill>
                <a:latin typeface="Arial"/>
              </a:rPr>
              <a:t>%</a:t>
            </a:r>
            <a:endParaRPr lang="ru-RU" b="1" i="1" u="sng" dirty="0">
              <a:solidFill>
                <a:prstClr val="black"/>
              </a:solidFill>
              <a:latin typeface="Arial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109096"/>
              </p:ext>
            </p:extLst>
          </p:nvPr>
        </p:nvGraphicFramePr>
        <p:xfrm>
          <a:off x="1174378" y="5275699"/>
          <a:ext cx="10551457" cy="87110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408249"/>
                <a:gridCol w="1389574"/>
                <a:gridCol w="1376817"/>
                <a:gridCol w="1376817"/>
              </a:tblGrid>
              <a:tr h="87110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СРЕДНЯЯ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ЗАРАБОТНАЯ ПЛАТА </a:t>
                      </a:r>
                      <a:br>
                        <a:rPr lang="ru-RU" sz="1800" b="1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РЕСПУБЛИКЕ ТАТАРСТАН, РУБЛЕЙ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29 268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31 476</a:t>
                      </a:r>
                      <a:endParaRPr lang="ru-RU" sz="14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33 562,5</a:t>
                      </a:r>
                    </a:p>
                    <a:p>
                      <a:pPr marL="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2400" b="1" kern="1200" dirty="0"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46" marR="58646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072781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995680" y="46045"/>
            <a:ext cx="10962639" cy="574747"/>
          </a:xfrm>
        </p:spPr>
        <p:txBody>
          <a:bodyPr>
            <a:noAutofit/>
          </a:bodyPr>
          <a:lstStyle/>
          <a:p>
            <a:r>
              <a:rPr lang="ru-RU" sz="2400" dirty="0"/>
              <a:t>Финансирование республиканских социально</a:t>
            </a:r>
            <a:r>
              <a:rPr lang="en-US" sz="2400" dirty="0"/>
              <a:t>-</a:t>
            </a:r>
            <a:r>
              <a:rPr lang="ru-RU" sz="2400" dirty="0"/>
              <a:t>значимых </a:t>
            </a:r>
            <a:r>
              <a:rPr lang="ru-RU" sz="2400" dirty="0" smtClean="0"/>
              <a:t>мероприятий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ru-RU" sz="2400" dirty="0"/>
              <a:t>в 2020-2022 годах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17355" y="383954"/>
            <a:ext cx="1612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chemeClr val="accent4"/>
                </a:solidFill>
                <a:latin typeface="Arial Narrow" pitchFamily="34" charset="0"/>
                <a:cs typeface="Microsoft Sans Serif" pitchFamily="34" charset="0"/>
              </a:rPr>
              <a:t>тыс. рублей</a:t>
            </a:r>
            <a:endParaRPr lang="ru-RU" b="1" dirty="0">
              <a:solidFill>
                <a:schemeClr val="accent4"/>
              </a:solidFill>
              <a:latin typeface="Arial Narrow" pitchFamily="34" charset="0"/>
              <a:cs typeface="Microsoft Sans Serif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995680" y="753286"/>
          <a:ext cx="10962639" cy="60350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343299"/>
                <a:gridCol w="1214965"/>
                <a:gridCol w="1226533"/>
                <a:gridCol w="1177842"/>
              </a:tblGrid>
              <a:tr h="1953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Наименование 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21</a:t>
                      </a:r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54000" marR="5400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195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Всего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6 286 912,7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6 281 936,2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6 255 941,6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195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Профилактика наркотизации населения в Республике Татарстан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20 980,0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20 980,0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20 980,0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Сохранение, изучение и развитие государственных языков Республики Татарстан и других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языков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123 410,0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123 410,0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123 410,0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Организация отдыха детей и молодежи, их оздоровления и занятости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1 607 428,3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1 607 428,3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1 607 428,3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Реализация антикоррупционной политики в Республике Татарстан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8 837,1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8 837,1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8 837,1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Повышение безопасности дорожного движения в Республике Татарстан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2 036 329,1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2 036 386,7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2 036 386,7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Развитие малого и среднего предпринимательства в Республике Татарстан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1 000 000,0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1 000 000,0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1 000 000,0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Популяризация рабочих и инженерных профессий в Республике Татарстан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10 000,0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10 000,0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10 000,0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Организация деятельности по профилактике правонарушений и преступлений в Республике Татарстан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139 111,8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148 140,5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148 140,5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Профилактика безнадзорности правонарушений несовершеннолетних в Республике Татарстан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11 500,0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11 200,0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11 200,0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Профилактика терроризма и экстремизма в Республике Татарстан 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17 280,0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18 250,0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17 280,0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18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Развитие государственной гражданской службы Республики Татарстан и муниципальной службы в Республике Татарстан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35 585,0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35 585,0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35 585,0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Стратегия развития образования в Республике Татарстан "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Килэчэк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" - "Будущее"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886 539,0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886 539,0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886 539,0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Развитие комплексной системы защиты прав потребителей в Республике Татарстан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4 900,0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4 900,0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4 900,0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Обеспечение жильем молодых семей 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50 000,0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50 000,0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50 000,0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Сельская молодежь 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4 491,6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4 491,6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4 491,6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Сохранение национальной идентичности татарского народа 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44 689,9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37 310,6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31 850,0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Реализация государственной национальной политики в Республике Татарстан 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56 638,6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55 692,6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55 778,6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Стратегическое управление талантами 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119 050,0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119 050,0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100 000,0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Патриотическое воспитание молодежи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10 050,0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10 050,0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10 050,0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Дети Татарстана на 2016-2018 годы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11 484,8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11 484,8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11 484,8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Развитие института мировой юстиции в Республике Татарстан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81 641,9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82 200,0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81 600,0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Реализация подпрограммы "Доступная среда"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6 965,6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+mn-cs"/>
                        </a:rPr>
                        <a:t>0,0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053464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853440" y="46039"/>
            <a:ext cx="10616509" cy="797241"/>
          </a:xfrm>
        </p:spPr>
        <p:txBody>
          <a:bodyPr>
            <a:noAutofit/>
          </a:bodyPr>
          <a:lstStyle/>
          <a:p>
            <a:r>
              <a:rPr lang="ru-RU" sz="2400" dirty="0"/>
              <a:t>Темпы роста расходов на социально-культурную сферу консолидированного бюджета Республики </a:t>
            </a:r>
            <a:r>
              <a:rPr lang="ru-RU" sz="2400" dirty="0" smtClean="0"/>
              <a:t>Татарстан</a:t>
            </a:r>
            <a:r>
              <a:rPr lang="en-US" sz="2400" dirty="0" smtClean="0"/>
              <a:t> </a:t>
            </a:r>
            <a:r>
              <a:rPr lang="ru-RU" sz="2400" dirty="0" smtClean="0"/>
              <a:t>к </a:t>
            </a:r>
            <a:r>
              <a:rPr lang="ru-RU" sz="2400" dirty="0"/>
              <a:t>базовому 201</a:t>
            </a:r>
            <a:r>
              <a:rPr lang="en-US" sz="2400" dirty="0"/>
              <a:t>9</a:t>
            </a:r>
            <a:r>
              <a:rPr lang="ru-RU" sz="2400" dirty="0"/>
              <a:t> году</a:t>
            </a:r>
          </a:p>
        </p:txBody>
      </p:sp>
      <p:graphicFrame>
        <p:nvGraphicFramePr>
          <p:cNvPr id="5" name="Диаграмма 4"/>
          <p:cNvGraphicFramePr/>
          <p:nvPr>
            <p:extLst/>
          </p:nvPr>
        </p:nvGraphicFramePr>
        <p:xfrm>
          <a:off x="955040" y="1488144"/>
          <a:ext cx="10972800" cy="5190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810240" y="888704"/>
            <a:ext cx="792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solidFill>
                  <a:srgbClr val="6C7B90"/>
                </a:solidFill>
                <a:latin typeface="Arial Narrow" pitchFamily="34" charset="0"/>
                <a:cs typeface="Arial" panose="020B0604020202020204" pitchFamily="34" charset="0"/>
              </a:rPr>
              <a:t>в %</a:t>
            </a:r>
            <a:endParaRPr lang="ru-RU" sz="2800" b="1" dirty="0">
              <a:solidFill>
                <a:srgbClr val="6C7B9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21091415">
            <a:off x="4635586" y="3783022"/>
            <a:ext cx="1214397" cy="63649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b="1" kern="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21258315">
            <a:off x="8050569" y="3429092"/>
            <a:ext cx="1069486" cy="53580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b="1" kern="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2515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 animBg="0"/>
        </p:bldSub>
      </p:bldGraphic>
      <p:bldP spid="7" grpId="0" animBg="1"/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95680" y="908050"/>
            <a:ext cx="10728960" cy="453548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/>
                </a:solidFill>
                <a:latin typeface="Arial Narrow" panose="020B0606020202030204" pitchFamily="34" charset="0"/>
              </a:rPr>
              <a:t>Государственный </a:t>
            </a:r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долг </a:t>
            </a:r>
            <a:b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</a:br>
            <a:r>
              <a:rPr lang="ru-RU" b="1" dirty="0" smtClean="0">
                <a:solidFill>
                  <a:schemeClr val="accent6"/>
                </a:solidFill>
                <a:latin typeface="Arial Narrow" panose="020B0606020202030204" pitchFamily="34" charset="0"/>
              </a:rPr>
              <a:t>Республики Татарстан</a:t>
            </a:r>
            <a:br>
              <a:rPr lang="ru-RU" b="1" dirty="0" smtClean="0">
                <a:solidFill>
                  <a:schemeClr val="accent6"/>
                </a:solidFill>
                <a:latin typeface="Arial Narrow" panose="020B0606020202030204" pitchFamily="34" charset="0"/>
              </a:rPr>
            </a:br>
            <a:r>
              <a:rPr lang="ru-RU" b="1" dirty="0" smtClean="0">
                <a:solidFill>
                  <a:schemeClr val="accent6"/>
                </a:solidFill>
                <a:latin typeface="Arial Narrow" panose="020B0606020202030204" pitchFamily="34" charset="0"/>
              </a:rPr>
              <a:t/>
            </a:r>
            <a:br>
              <a:rPr lang="ru-RU" b="1" dirty="0" smtClean="0">
                <a:solidFill>
                  <a:schemeClr val="accent6"/>
                </a:solidFill>
                <a:latin typeface="Arial Narrow" panose="020B0606020202030204" pitchFamily="34" charset="0"/>
              </a:rPr>
            </a:br>
            <a:r>
              <a:rPr lang="ru-RU" b="1" dirty="0" smtClean="0">
                <a:solidFill>
                  <a:schemeClr val="accent6"/>
                </a:solidFill>
                <a:latin typeface="Arial Narrow" panose="020B0606020202030204" pitchFamily="34" charset="0"/>
              </a:rPr>
              <a:t>Муниципальный долг</a:t>
            </a:r>
            <a:br>
              <a:rPr lang="ru-RU" b="1" dirty="0" smtClean="0">
                <a:solidFill>
                  <a:schemeClr val="accent6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Республики Татарстан</a:t>
            </a:r>
            <a:r>
              <a:rPr lang="ru-RU" b="1" dirty="0" smtClean="0">
                <a:solidFill>
                  <a:schemeClr val="accent6"/>
                </a:solidFill>
                <a:latin typeface="Arial Narrow" panose="020B0606020202030204" pitchFamily="34" charset="0"/>
              </a:rPr>
              <a:t> </a:t>
            </a:r>
            <a:endParaRPr lang="ru-RU" b="1" dirty="0">
              <a:solidFill>
                <a:schemeClr val="accent6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095274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1071424" y="56199"/>
            <a:ext cx="10724336" cy="840272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Государственный долг субъектов</a:t>
            </a:r>
            <a:br>
              <a:rPr lang="ru-RU" dirty="0" smtClean="0">
                <a:latin typeface="Arial Narrow" panose="020B0606020202030204" pitchFamily="34" charset="0"/>
              </a:rPr>
            </a:br>
            <a:r>
              <a:rPr lang="ru-RU" dirty="0" smtClean="0">
                <a:latin typeface="Arial Narrow" panose="020B0606020202030204" pitchFamily="34" charset="0"/>
              </a:rPr>
              <a:t> Российской </a:t>
            </a:r>
            <a:r>
              <a:rPr lang="ru-RU" dirty="0" smtClean="0">
                <a:latin typeface="Arial Narrow" panose="020B0606020202030204" pitchFamily="34" charset="0"/>
              </a:rPr>
              <a:t>Федерации</a:t>
            </a:r>
            <a:endParaRPr lang="ru-RU" dirty="0">
              <a:latin typeface="Arial Narrow" panose="020B060602020203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092559"/>
              </p:ext>
            </p:extLst>
          </p:nvPr>
        </p:nvGraphicFramePr>
        <p:xfrm>
          <a:off x="1071424" y="1103537"/>
          <a:ext cx="10724336" cy="5242560"/>
        </p:xfrm>
        <a:graphic>
          <a:graphicData uri="http://schemas.openxmlformats.org/drawingml/2006/table">
            <a:tbl>
              <a:tblPr/>
              <a:tblGrid>
                <a:gridCol w="931155"/>
                <a:gridCol w="5811691"/>
                <a:gridCol w="3981490"/>
              </a:tblGrid>
              <a:tr h="3775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28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Регион</a:t>
                      </a:r>
                      <a:endParaRPr lang="ru-RU" sz="2800" b="1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Сумма, </a:t>
                      </a:r>
                      <a:r>
                        <a:rPr lang="ru-RU" sz="2800" b="1" i="0" u="none" strike="noStrike" dirty="0" err="1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млрд.руб</a:t>
                      </a:r>
                      <a:endParaRPr lang="ru-RU" sz="2800" b="1" i="0" u="none" strike="noStrike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3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Московская область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168,0</a:t>
                      </a:r>
                      <a:endParaRPr lang="ru-RU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Краснодарский край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99,5</a:t>
                      </a:r>
                      <a:endParaRPr lang="ru-RU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3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Республика Татарстан (Татарстан)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93,7</a:t>
                      </a:r>
                      <a:endParaRPr lang="ru-RU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73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Красноярский край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82,0</a:t>
                      </a:r>
                      <a:endParaRPr lang="ru-RU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Свердловская область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77,2</a:t>
                      </a:r>
                      <a:endParaRPr lang="ru-RU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Нижегородская область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74,7</a:t>
                      </a:r>
                      <a:endParaRPr lang="ru-RU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Республика Саха (Якутия)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51,9</a:t>
                      </a:r>
                      <a:endParaRPr lang="ru-RU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Хабаровский край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51,1</a:t>
                      </a:r>
                      <a:endParaRPr lang="ru-RU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Самарская область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49,3</a:t>
                      </a:r>
                      <a:endParaRPr lang="ru-RU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Республика Мордовия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49,2</a:t>
                      </a:r>
                      <a:endParaRPr lang="ru-RU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7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…..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7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Сахалинская область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713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i="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Итого</a:t>
                      </a: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2 113,0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89881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/>
          <p:cNvSpPr txBox="1">
            <a:spLocks/>
          </p:cNvSpPr>
          <p:nvPr/>
        </p:nvSpPr>
        <p:spPr>
          <a:xfrm>
            <a:off x="2189936" y="114570"/>
            <a:ext cx="7991476" cy="508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Структура государственного долга Республики Татарстан 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300332872"/>
              </p:ext>
            </p:extLst>
          </p:nvPr>
        </p:nvGraphicFramePr>
        <p:xfrm>
          <a:off x="860613" y="1140177"/>
          <a:ext cx="11098306" cy="4758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5"/>
          <p:cNvSpPr txBox="1"/>
          <p:nvPr/>
        </p:nvSpPr>
        <p:spPr>
          <a:xfrm>
            <a:off x="362609" y="701362"/>
            <a:ext cx="1920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b="1" u="sng" dirty="0">
                <a:solidFill>
                  <a:srgbClr val="6C7B90"/>
                </a:solidFill>
                <a:latin typeface="Arial Narrow" pitchFamily="34" charset="0"/>
                <a:cs typeface="Arial" panose="020B0604020202020204" pitchFamily="34" charset="0"/>
              </a:rPr>
              <a:t>млрд. рублей</a:t>
            </a:r>
            <a:endParaRPr lang="ru-RU" sz="2000" b="1" dirty="0">
              <a:solidFill>
                <a:srgbClr val="6C7B9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8"/>
          <p:cNvSpPr txBox="1"/>
          <p:nvPr/>
        </p:nvSpPr>
        <p:spPr>
          <a:xfrm>
            <a:off x="6244683" y="1153985"/>
            <a:ext cx="94520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93,6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0"/>
          <p:cNvSpPr txBox="1"/>
          <p:nvPr/>
        </p:nvSpPr>
        <p:spPr>
          <a:xfrm>
            <a:off x="10401543" y="1170728"/>
            <a:ext cx="92207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91,3</a:t>
            </a:r>
          </a:p>
        </p:txBody>
      </p:sp>
      <p:sp>
        <p:nvSpPr>
          <p:cNvPr id="23" name="TextBox 11"/>
          <p:cNvSpPr txBox="1"/>
          <p:nvPr/>
        </p:nvSpPr>
        <p:spPr>
          <a:xfrm>
            <a:off x="8356100" y="1169305"/>
            <a:ext cx="92207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92,5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10"/>
          <p:cNvSpPr txBox="1"/>
          <p:nvPr/>
        </p:nvSpPr>
        <p:spPr>
          <a:xfrm>
            <a:off x="2110953" y="1112382"/>
            <a:ext cx="92207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95,0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1034378" y="6115034"/>
            <a:ext cx="10924541" cy="5143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</a:rPr>
              <a:t>Бюджетные кредиты реструктурированы на долгосрочной основе</a:t>
            </a:r>
            <a:endParaRPr lang="ru-RU" sz="28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4199240" y="1116574"/>
            <a:ext cx="92207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9</a:t>
            </a:r>
            <a:r>
              <a:rPr lang="ru-RU" sz="2800" b="1" dirty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,</a:t>
            </a:r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7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505381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"/>
                                        <p:tgtEl>
                                          <p:spTgt spid="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00"/>
                                        <p:tgtEl>
                                          <p:spTgt spid="1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400"/>
                                        <p:tgtEl>
                                          <p:spTgt spid="1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400"/>
                                        <p:tgtEl>
                                          <p:spTgt spid="1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Sub>
          <a:bldChart bld="category" animBg="0"/>
        </p:bldSub>
      </p:bldGraphic>
      <p:bldP spid="20" grpId="0"/>
      <p:bldP spid="22" grpId="0"/>
      <p:bldP spid="23" grpId="0"/>
      <p:bldP spid="24" grpId="0"/>
      <p:bldP spid="1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242413846"/>
              </p:ext>
            </p:extLst>
          </p:nvPr>
        </p:nvGraphicFramePr>
        <p:xfrm>
          <a:off x="1703513" y="1700809"/>
          <a:ext cx="6352043" cy="5239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Стрелка вправо 1"/>
          <p:cNvSpPr/>
          <p:nvPr/>
        </p:nvSpPr>
        <p:spPr>
          <a:xfrm>
            <a:off x="5500349" y="3111223"/>
            <a:ext cx="1224136" cy="688618"/>
          </a:xfrm>
          <a:prstGeom prst="rightArrow">
            <a:avLst/>
          </a:prstGeom>
          <a:solidFill>
            <a:schemeClr val="accent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3" name="Левая фигурная скобка 2"/>
          <p:cNvSpPr/>
          <p:nvPr/>
        </p:nvSpPr>
        <p:spPr>
          <a:xfrm>
            <a:off x="6895063" y="2239867"/>
            <a:ext cx="219566" cy="2246768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5207" y="2670753"/>
            <a:ext cx="36491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Arial Narrow" panose="020B0606020202030204" pitchFamily="34" charset="0"/>
              </a:rPr>
              <a:t>Бюджетные кредиты реструктурированы на долгосрочной основе</a:t>
            </a:r>
            <a:endParaRPr lang="ru-RU" sz="32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7448" y="3182343"/>
            <a:ext cx="98275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 Narrow" panose="020B0606020202030204" pitchFamily="34" charset="0"/>
              </a:rPr>
              <a:t>93,7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685800" y="46039"/>
            <a:ext cx="10784149" cy="1193105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ysClr val="windowText" lastClr="000000"/>
                </a:solidFill>
              </a:rPr>
              <a:t>Структура государственного</a:t>
            </a:r>
            <a:br>
              <a:rPr lang="ru-RU" dirty="0">
                <a:solidFill>
                  <a:sysClr val="windowText" lastClr="000000"/>
                </a:solidFill>
              </a:rPr>
            </a:br>
            <a:r>
              <a:rPr lang="ru-RU" dirty="0">
                <a:solidFill>
                  <a:sysClr val="windowText" lastClr="000000"/>
                </a:solidFill>
              </a:rPr>
              <a:t>долга </a:t>
            </a:r>
            <a:r>
              <a:rPr lang="ru-RU" dirty="0"/>
              <a:t>Республики</a:t>
            </a:r>
            <a:r>
              <a:rPr lang="ru-RU" dirty="0">
                <a:solidFill>
                  <a:sysClr val="windowText" lastClr="000000"/>
                </a:solidFill>
              </a:rPr>
              <a:t> Татарстан на </a:t>
            </a:r>
            <a:r>
              <a:rPr lang="ru-RU" dirty="0" smtClean="0">
                <a:solidFill>
                  <a:sysClr val="windowText" lastClr="000000"/>
                </a:solidFill>
              </a:rPr>
              <a:t>01.01.2020</a:t>
            </a:r>
            <a:r>
              <a:rPr lang="ru-RU" dirty="0">
                <a:solidFill>
                  <a:sysClr val="windowText" lastClr="000000"/>
                </a:solidFill>
              </a:rPr>
              <a:t/>
            </a:r>
            <a:br>
              <a:rPr lang="ru-RU" dirty="0">
                <a:solidFill>
                  <a:sysClr val="windowText" lastClr="000000"/>
                </a:solidFill>
              </a:rPr>
            </a:br>
            <a:r>
              <a:rPr lang="ru-RU" dirty="0">
                <a:solidFill>
                  <a:sysClr val="windowText" lastClr="000000"/>
                </a:solidFill>
                <a:cs typeface="Times New Roman" pitchFamily="18" charset="0"/>
              </a:rPr>
              <a:t>(млрд. рублей)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889361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Структура бюджета: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33831857"/>
              </p:ext>
            </p:extLst>
          </p:nvPr>
        </p:nvGraphicFramePr>
        <p:xfrm>
          <a:off x="1056640" y="620786"/>
          <a:ext cx="10820400" cy="609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5907292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Долговая нагрузка на бюджет</a:t>
            </a:r>
            <a:br>
              <a:rPr lang="ru-RU" dirty="0"/>
            </a:br>
            <a:r>
              <a:rPr lang="ru-RU" dirty="0"/>
              <a:t> Республики Татарстан</a:t>
            </a:r>
          </a:p>
        </p:txBody>
      </p:sp>
      <p:graphicFrame>
        <p:nvGraphicFramePr>
          <p:cNvPr id="7" name="Содержимое 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639958732"/>
              </p:ext>
            </p:extLst>
          </p:nvPr>
        </p:nvGraphicFramePr>
        <p:xfrm>
          <a:off x="887506" y="718338"/>
          <a:ext cx="11304494" cy="6040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1"/>
          <p:cNvSpPr txBox="1"/>
          <p:nvPr/>
        </p:nvSpPr>
        <p:spPr>
          <a:xfrm>
            <a:off x="10733795" y="718338"/>
            <a:ext cx="1228467" cy="36049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i="1" u="sng" dirty="0">
                <a:solidFill>
                  <a:schemeClr val="accent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%</a:t>
            </a:r>
            <a:endParaRPr lang="ru-RU" sz="2800" b="1" i="1" u="sng" dirty="0">
              <a:solidFill>
                <a:schemeClr val="accent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77678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/>
          <p:cNvSpPr txBox="1">
            <a:spLocks/>
          </p:cNvSpPr>
          <p:nvPr/>
        </p:nvSpPr>
        <p:spPr>
          <a:xfrm>
            <a:off x="2189936" y="114570"/>
            <a:ext cx="7991476" cy="508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Структура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муниципального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долга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Республики 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Татарстан 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728219807"/>
              </p:ext>
            </p:extLst>
          </p:nvPr>
        </p:nvGraphicFramePr>
        <p:xfrm>
          <a:off x="889188" y="1345916"/>
          <a:ext cx="11098306" cy="5512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5"/>
          <p:cNvSpPr txBox="1"/>
          <p:nvPr/>
        </p:nvSpPr>
        <p:spPr>
          <a:xfrm>
            <a:off x="457859" y="945202"/>
            <a:ext cx="1920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b="1" u="sng" dirty="0">
                <a:solidFill>
                  <a:srgbClr val="6C7B90"/>
                </a:solidFill>
                <a:latin typeface="Arial Narrow" pitchFamily="34" charset="0"/>
                <a:cs typeface="Arial" panose="020B0604020202020204" pitchFamily="34" charset="0"/>
              </a:rPr>
              <a:t>млрд. рублей</a:t>
            </a:r>
            <a:endParaRPr lang="ru-RU" sz="2000" b="1" dirty="0">
              <a:solidFill>
                <a:srgbClr val="6C7B9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8"/>
          <p:cNvSpPr txBox="1"/>
          <p:nvPr/>
        </p:nvSpPr>
        <p:spPr>
          <a:xfrm>
            <a:off x="8362560" y="1743292"/>
            <a:ext cx="94520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29,8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2165437" y="1728980"/>
            <a:ext cx="92207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29,8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0"/>
          <p:cNvSpPr txBox="1"/>
          <p:nvPr/>
        </p:nvSpPr>
        <p:spPr>
          <a:xfrm>
            <a:off x="4200693" y="1729584"/>
            <a:ext cx="92207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29,8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11"/>
          <p:cNvSpPr txBox="1"/>
          <p:nvPr/>
        </p:nvSpPr>
        <p:spPr>
          <a:xfrm>
            <a:off x="6338869" y="1743292"/>
            <a:ext cx="92207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29,8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10409381" y="1747431"/>
            <a:ext cx="92207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29,8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268810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"/>
                                        <p:tgtEl>
                                          <p:spTgt spid="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00"/>
                                        <p:tgtEl>
                                          <p:spTgt spid="1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400"/>
                                        <p:tgtEl>
                                          <p:spTgt spid="1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400"/>
                                        <p:tgtEl>
                                          <p:spTgt spid="1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Sub>
          <a:bldChart bld="category" animBg="0"/>
        </p:bldSub>
      </p:bldGraphic>
      <p:bldP spid="20" grpId="0"/>
      <p:bldP spid="21" grpId="0"/>
      <p:bldP spid="22" grpId="0"/>
      <p:bldP spid="23" grpId="0"/>
      <p:bldP spid="1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095614708"/>
              </p:ext>
            </p:extLst>
          </p:nvPr>
        </p:nvGraphicFramePr>
        <p:xfrm>
          <a:off x="1919537" y="1678882"/>
          <a:ext cx="6064011" cy="5239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Стрелка вправо 1"/>
          <p:cNvSpPr/>
          <p:nvPr/>
        </p:nvSpPr>
        <p:spPr>
          <a:xfrm>
            <a:off x="5779504" y="3271520"/>
            <a:ext cx="1224136" cy="731382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3" name="Левая фигурная скобка 2"/>
          <p:cNvSpPr/>
          <p:nvPr/>
        </p:nvSpPr>
        <p:spPr>
          <a:xfrm>
            <a:off x="7098892" y="2359938"/>
            <a:ext cx="360040" cy="255454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0574" y="2693247"/>
            <a:ext cx="44513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В том числе 25,05 - реструктурированные обязательства г. Казани с равномерным погашением в </a:t>
            </a:r>
            <a:r>
              <a:rPr lang="ru-RU" sz="2400" dirty="0" smtClean="0">
                <a:latin typeface="Arial Narrow" panose="020B0606020202030204" pitchFamily="34" charset="0"/>
              </a:rPr>
              <a:t>течение </a:t>
            </a:r>
            <a:r>
              <a:rPr lang="ru-RU" sz="2400" dirty="0">
                <a:latin typeface="Arial Narrow" panose="020B0606020202030204" pitchFamily="34" charset="0"/>
              </a:rPr>
              <a:t>10 лет начиная с 2023 года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1785" y="3035786"/>
            <a:ext cx="1145153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</a:rPr>
              <a:t>29,8</a:t>
            </a:r>
            <a:endParaRPr lang="ru-RU" sz="3600" b="1" dirty="0">
              <a:latin typeface="Arial" panose="020B0604020202020204" pitchFamily="34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3959986" y="2487907"/>
            <a:ext cx="661037" cy="41067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 dirty="0" smtClean="0">
                <a:latin typeface="Arial Narrow" panose="020B0606020202030204" pitchFamily="34" charset="0"/>
              </a:rPr>
              <a:t>16%</a:t>
            </a:r>
            <a:endParaRPr lang="ru-RU" sz="2400" b="1" i="1" dirty="0">
              <a:latin typeface="Arial Narrow" panose="020B0606020202030204" pitchFamily="34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4621023" y="4298752"/>
            <a:ext cx="661037" cy="41067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 dirty="0" smtClean="0">
                <a:latin typeface="Arial Narrow" panose="020B0606020202030204" pitchFamily="34" charset="0"/>
              </a:rPr>
              <a:t>84%</a:t>
            </a:r>
            <a:endParaRPr lang="ru-RU" sz="2400" b="1" i="1" dirty="0">
              <a:latin typeface="Arial Narrow" panose="020B060602020203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685800" y="46039"/>
            <a:ext cx="10784149" cy="1084965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ysClr val="windowText" lastClr="000000"/>
                </a:solidFill>
              </a:rPr>
              <a:t>Структура муниципального</a:t>
            </a:r>
            <a:br>
              <a:rPr lang="ru-RU" dirty="0">
                <a:solidFill>
                  <a:sysClr val="windowText" lastClr="000000"/>
                </a:solidFill>
              </a:rPr>
            </a:br>
            <a:r>
              <a:rPr lang="ru-RU" dirty="0">
                <a:solidFill>
                  <a:sysClr val="windowText" lastClr="000000"/>
                </a:solidFill>
              </a:rPr>
              <a:t>долга </a:t>
            </a:r>
            <a:r>
              <a:rPr lang="ru-RU" dirty="0"/>
              <a:t>Республики</a:t>
            </a:r>
            <a:r>
              <a:rPr lang="ru-RU" dirty="0">
                <a:solidFill>
                  <a:sysClr val="windowText" lastClr="000000"/>
                </a:solidFill>
              </a:rPr>
              <a:t> Татарстан на </a:t>
            </a:r>
            <a:r>
              <a:rPr lang="ru-RU" dirty="0" smtClean="0">
                <a:solidFill>
                  <a:sysClr val="windowText" lastClr="000000"/>
                </a:solidFill>
              </a:rPr>
              <a:t>01.01.2020г.</a:t>
            </a:r>
            <a:r>
              <a:rPr lang="ru-RU" dirty="0">
                <a:solidFill>
                  <a:sysClr val="windowText" lastClr="000000"/>
                </a:solidFill>
              </a:rPr>
              <a:t/>
            </a:r>
            <a:br>
              <a:rPr lang="ru-RU" dirty="0">
                <a:solidFill>
                  <a:sysClr val="windowText" lastClr="000000"/>
                </a:solidFill>
              </a:rPr>
            </a:br>
            <a:r>
              <a:rPr lang="ru-RU" dirty="0">
                <a:solidFill>
                  <a:sysClr val="windowText" lastClr="000000"/>
                </a:solidFill>
                <a:cs typeface="Times New Roman" pitchFamily="18" charset="0"/>
              </a:rPr>
              <a:t>(млрд. рублей)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7170762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845122"/>
              </p:ext>
            </p:extLst>
          </p:nvPr>
        </p:nvGraphicFramePr>
        <p:xfrm>
          <a:off x="975360" y="1115864"/>
          <a:ext cx="10759440" cy="482453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759440"/>
              </a:tblGrid>
              <a:tr h="2101057">
                <a:tc>
                  <a:txBody>
                    <a:bodyPr/>
                    <a:lstStyle/>
                    <a:p>
                      <a:pPr algn="just"/>
                      <a:r>
                        <a:rPr lang="ru-RU" sz="2800" b="1" dirty="0" smtClean="0">
                          <a:solidFill>
                            <a:schemeClr val="accent2"/>
                          </a:solidFill>
                          <a:latin typeface="Arial Narrow" panose="020B0606020202030204" pitchFamily="34" charset="0"/>
                        </a:rPr>
                        <a:t>Объем государственного долга </a:t>
                      </a:r>
                      <a:r>
                        <a:rPr lang="ru-RU" sz="28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субъекта Российской Федерации не должен превышать утвержденный общий годовой объем доходов бюджета субъекта Российской Федерации без учета утвержденного объема безвозмездных поступлений.</a:t>
                      </a:r>
                      <a:endParaRPr lang="ru-RU" sz="28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272347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accent2"/>
                          </a:solidFill>
                          <a:latin typeface="Arial Narrow" panose="020B0606020202030204" pitchFamily="34" charset="0"/>
                        </a:rPr>
                        <a:t>Объем муниципального долга </a:t>
                      </a:r>
                      <a:r>
                        <a:rPr lang="ru-RU" sz="2800" dirty="0" smtClean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не должен превышать утвержденный общий годовой объем доходов местного бюджета без учета утвержденного объема безвозмездных поступлений и (или) поступлений налоговых доходов по дополнительным нормативам отчислений.</a:t>
                      </a:r>
                      <a:endParaRPr lang="ru-RU" sz="2800" dirty="0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0317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833718" y="2725831"/>
            <a:ext cx="11161058" cy="1182781"/>
          </a:xfrm>
        </p:spPr>
        <p:txBody>
          <a:bodyPr>
            <a:normAutofit/>
          </a:bodyPr>
          <a:lstStyle/>
          <a:p>
            <a:r>
              <a:rPr lang="ru-RU" sz="3400" dirty="0" smtClean="0">
                <a:solidFill>
                  <a:schemeClr val="accent6"/>
                </a:solidFill>
              </a:rPr>
              <a:t>Кредитные рейтинги Республики Татарстан</a:t>
            </a:r>
          </a:p>
          <a:p>
            <a:r>
              <a:rPr lang="ru-RU" sz="3400" dirty="0" smtClean="0">
                <a:solidFill>
                  <a:schemeClr val="accent6"/>
                </a:solidFill>
              </a:rPr>
              <a:t> </a:t>
            </a:r>
            <a:r>
              <a:rPr lang="ru-RU" sz="3400" dirty="0">
                <a:solidFill>
                  <a:schemeClr val="accent6"/>
                </a:solidFill>
              </a:rPr>
              <a:t>в сравнении с другими субъектами Российской </a:t>
            </a:r>
            <a:r>
              <a:rPr lang="ru-RU" sz="3400" dirty="0" smtClean="0">
                <a:solidFill>
                  <a:schemeClr val="accent6"/>
                </a:solidFill>
              </a:rPr>
              <a:t>Федерации</a:t>
            </a:r>
            <a:endParaRPr lang="ru-RU" sz="3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4854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Республика Татарстан в сравнении с другими субъектами Российской Федерации по оценке кредитоспособности, проводимой международными рейтинговыми </a:t>
            </a:r>
            <a:r>
              <a:rPr lang="ru-RU" dirty="0" smtClean="0"/>
              <a:t>агентствами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851647" y="3599119"/>
          <a:ext cx="11035550" cy="3063116"/>
        </p:xfrm>
        <a:graphic>
          <a:graphicData uri="http://schemas.openxmlformats.org/drawingml/2006/table">
            <a:tbl>
              <a:tblPr/>
              <a:tblGrid>
                <a:gridCol w="1920282"/>
                <a:gridCol w="1797015"/>
                <a:gridCol w="1769002"/>
                <a:gridCol w="1786933"/>
                <a:gridCol w="1275613"/>
                <a:gridCol w="1638859"/>
                <a:gridCol w="847846"/>
              </a:tblGrid>
              <a:tr h="198418"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ВВВ+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8418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ВВВ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8418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ВВВ-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Российская Федерация</a:t>
                      </a:r>
                      <a:b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Республика Татарстан</a:t>
                      </a:r>
                      <a:b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г. Москва</a:t>
                      </a: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г. Санкт-Петербург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Челябинская область</a:t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Республика Башкортостан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Ямало-Ненецкий АО</a:t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8418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ВВ+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Алтайский край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Тюменская область</a:t>
                      </a: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Республика Саха – Якутия</a:t>
                      </a: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Московская область</a:t>
                      </a: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Новосибирская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область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8418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ВВ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Оренбургская область</a:t>
                      </a: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Республика Чувашия</a:t>
                      </a: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Красноярский край</a:t>
                      </a: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Свердловская область</a:t>
                      </a: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Ставропольский край</a:t>
                      </a: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Липецкая область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8418"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ВВ-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Нижегородская область</a:t>
                      </a: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Республика Марий Эл</a:t>
                      </a: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Ярославская область</a:t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84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B+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Кировская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область</a:t>
                      </a:r>
                      <a:b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29060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Смоленская область</a:t>
                      </a: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627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Неинвестиционный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рейтинг</a:t>
                      </a:r>
                    </a:p>
                  </a:txBody>
                  <a:tcPr marL="3779" marR="3779" marT="377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Инвестиционный рейтинг</a:t>
                      </a: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Текст 2"/>
          <p:cNvSpPr txBox="1">
            <a:spLocks/>
          </p:cNvSpPr>
          <p:nvPr/>
        </p:nvSpPr>
        <p:spPr>
          <a:xfrm>
            <a:off x="745065" y="3569720"/>
            <a:ext cx="11142132" cy="212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rgbClr val="0081C5"/>
                </a:solidFill>
                <a:latin typeface="Arial Narrow" panose="020B0606020202030204" pitchFamily="34" charset="0"/>
              </a:rPr>
              <a:t>Кредитные рейтинги субъектов РФ, которые проводят оценку у рейтингового агентства </a:t>
            </a:r>
            <a:r>
              <a:rPr lang="ru-RU" sz="1600" dirty="0" err="1">
                <a:solidFill>
                  <a:srgbClr val="0081C5"/>
                </a:solidFill>
                <a:latin typeface="Arial Narrow" panose="020B0606020202030204" pitchFamily="34" charset="0"/>
              </a:rPr>
              <a:t>Fitch</a:t>
            </a:r>
            <a:r>
              <a:rPr lang="ru-RU" sz="1600" dirty="0">
                <a:solidFill>
                  <a:srgbClr val="0081C5"/>
                </a:solidFill>
                <a:latin typeface="Arial Narrow" panose="020B0606020202030204" pitchFamily="34" charset="0"/>
              </a:rPr>
              <a:t> </a:t>
            </a:r>
            <a:r>
              <a:rPr lang="ru-RU" sz="1600" dirty="0" err="1">
                <a:solidFill>
                  <a:srgbClr val="0081C5"/>
                </a:solidFill>
                <a:latin typeface="Arial Narrow" panose="020B0606020202030204" pitchFamily="34" charset="0"/>
              </a:rPr>
              <a:t>Ratings</a:t>
            </a:r>
            <a:endParaRPr lang="ru-RU" sz="1600" dirty="0">
              <a:solidFill>
                <a:srgbClr val="0081C5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851647" y="895947"/>
          <a:ext cx="11035549" cy="2549867"/>
        </p:xfrm>
        <a:graphic>
          <a:graphicData uri="http://schemas.openxmlformats.org/drawingml/2006/table">
            <a:tbl>
              <a:tblPr/>
              <a:tblGrid>
                <a:gridCol w="1621838"/>
                <a:gridCol w="1586581"/>
                <a:gridCol w="1621838"/>
                <a:gridCol w="2424194"/>
                <a:gridCol w="1152160"/>
                <a:gridCol w="1397828"/>
                <a:gridCol w="1231110"/>
              </a:tblGrid>
              <a:tr h="2413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Ваа1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46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Ваа2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46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Ваа3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46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Ва1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Российская Федерация</a:t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г. Москва</a:t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г. Санкт-Петербург</a:t>
                      </a:r>
                    </a:p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46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Ва2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Республика Татарстан 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Ханты-Мансийский АО</a:t>
                      </a:r>
                      <a:b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Московская область</a:t>
                      </a:r>
                      <a:b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Республика Башкортостан</a:t>
                      </a: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46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Ва3</a:t>
                      </a:r>
                    </a:p>
                  </a:txBody>
                  <a:tcPr marL="3779" marR="3779" marT="3779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Республика Чувашия</a:t>
                      </a:r>
                      <a:b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Самарская область</a:t>
                      </a:r>
                      <a:b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endParaRPr lang="ru-RU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46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В1</a:t>
                      </a:r>
                    </a:p>
                  </a:txBody>
                  <a:tcPr marL="3779" marR="3779" marT="3779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Омская область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Красноярский край</a:t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Республика Коми</a:t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Краснодарский край</a:t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Нижегородская область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7024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73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Неинвестиционный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рейтинг</a:t>
                      </a:r>
                    </a:p>
                  </a:txBody>
                  <a:tcPr marL="3779" marR="3779" marT="3779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Инвестиционный рейтинг</a:t>
                      </a: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Текст 2"/>
          <p:cNvSpPr txBox="1">
            <a:spLocks/>
          </p:cNvSpPr>
          <p:nvPr/>
        </p:nvSpPr>
        <p:spPr>
          <a:xfrm>
            <a:off x="2139752" y="671535"/>
            <a:ext cx="8352757" cy="280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rgbClr val="0081C5"/>
                </a:solidFill>
                <a:latin typeface="Arial Narrow" panose="020B0606020202030204" pitchFamily="34" charset="0"/>
              </a:rPr>
              <a:t>Кредитные рейтинги субъектов РФ, которые проводят оценку у рейтингового агентства </a:t>
            </a:r>
            <a:r>
              <a:rPr lang="ru-RU" sz="1600" dirty="0" err="1">
                <a:solidFill>
                  <a:srgbClr val="0081C5"/>
                </a:solidFill>
                <a:latin typeface="Arial Narrow" panose="020B0606020202030204" pitchFamily="34" charset="0"/>
              </a:rPr>
              <a:t>Moody's</a:t>
            </a:r>
            <a:endParaRPr lang="ru-RU" sz="1600" dirty="0">
              <a:solidFill>
                <a:srgbClr val="0081C5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617084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Республика Татарстан в сравнении с другими субъектами Российской Федерации по оценке кредитоспособности, проводимой отечественными рейтинговыми агентствами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388722"/>
              </p:ext>
            </p:extLst>
          </p:nvPr>
        </p:nvGraphicFramePr>
        <p:xfrm>
          <a:off x="860610" y="643380"/>
          <a:ext cx="11187704" cy="2786220"/>
        </p:xfrm>
        <a:graphic>
          <a:graphicData uri="http://schemas.openxmlformats.org/drawingml/2006/table">
            <a:tbl>
              <a:tblPr/>
              <a:tblGrid>
                <a:gridCol w="749650"/>
                <a:gridCol w="725205"/>
                <a:gridCol w="700760"/>
                <a:gridCol w="994100"/>
                <a:gridCol w="896320"/>
                <a:gridCol w="840826"/>
                <a:gridCol w="854033"/>
                <a:gridCol w="953359"/>
                <a:gridCol w="862441"/>
                <a:gridCol w="824272"/>
                <a:gridCol w="839281"/>
                <a:gridCol w="898932"/>
                <a:gridCol w="1048525"/>
              </a:tblGrid>
              <a:tr h="1352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ААА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52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АА+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Республика Татарстан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u="none" strike="noStrik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г.Москва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г.Санкт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-Петербург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Тюменская область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Ханты-Мансийский АО – Югра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Ямало-Ненецкий АО</a:t>
                      </a: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352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АА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Московская область</a:t>
                      </a: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2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АА-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Липецкая область </a:t>
                      </a: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Самарская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Область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Челябинская область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2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А+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Новосибирская область</a:t>
                      </a: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Белгородская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область</a:t>
                      </a: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2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А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Красноярский край </a:t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Оренбургская область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Краснодарский край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Курская область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Свердловская область</a:t>
                      </a: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2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А-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Республика Саха (Якутия)</a:t>
                      </a: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2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ВВВ+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Кемеровская область</a:t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Рязанская область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Республика Коми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Мурманская область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2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ВВВ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Пензенская область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Тамбовская область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Тверская область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2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ВВВ-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Новгородская область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Томская область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2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ВВ+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Магаданская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область</a:t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Костромская область</a:t>
                      </a: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2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ВВ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2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ВВ-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3296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83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умеренно низкий уровень кредитоспособности</a:t>
                      </a:r>
                    </a:p>
                  </a:txBody>
                  <a:tcPr marL="4302" marR="4302" marT="43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умеренный уровень кредитоспособности</a:t>
                      </a:r>
                    </a:p>
                  </a:txBody>
                  <a:tcPr marL="4302" marR="4302" marT="43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умеренно высокий уровень кредитоспособности</a:t>
                      </a:r>
                    </a:p>
                  </a:txBody>
                  <a:tcPr marL="4302" marR="4302" marT="43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высокий уровень кредитоспособности, незначительно ниже, чем максимальный</a:t>
                      </a:r>
                    </a:p>
                  </a:txBody>
                  <a:tcPr marL="4302" marR="4302" marT="43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Максимальный уровень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302" marR="4302" marT="43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Текст 2"/>
          <p:cNvSpPr txBox="1">
            <a:spLocks/>
          </p:cNvSpPr>
          <p:nvPr/>
        </p:nvSpPr>
        <p:spPr>
          <a:xfrm>
            <a:off x="474135" y="596590"/>
            <a:ext cx="11717866" cy="2777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rgbClr val="0081C5"/>
                </a:solidFill>
                <a:latin typeface="Arial Narrow" panose="020B0606020202030204" pitchFamily="34" charset="0"/>
              </a:rPr>
              <a:t>Кредитные рейтинги субъектов РФ, которые проводят оценку у рейтингового агентства АКРА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408282"/>
              </p:ext>
            </p:extLst>
          </p:nvPr>
        </p:nvGraphicFramePr>
        <p:xfrm>
          <a:off x="860610" y="3780928"/>
          <a:ext cx="11187704" cy="2980038"/>
        </p:xfrm>
        <a:graphic>
          <a:graphicData uri="http://schemas.openxmlformats.org/drawingml/2006/table">
            <a:tbl>
              <a:tblPr/>
              <a:tblGrid>
                <a:gridCol w="623740"/>
                <a:gridCol w="596296"/>
                <a:gridCol w="732961"/>
                <a:gridCol w="893945"/>
                <a:gridCol w="1043961"/>
                <a:gridCol w="928337"/>
                <a:gridCol w="941654"/>
                <a:gridCol w="953358"/>
                <a:gridCol w="896320"/>
                <a:gridCol w="989505"/>
                <a:gridCol w="562738"/>
                <a:gridCol w="976365"/>
                <a:gridCol w="1048524"/>
              </a:tblGrid>
              <a:tr h="134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ru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ААА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4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ru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АА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Республика Татарстан</a:t>
                      </a: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Ямало-Ненецкий автономный округ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Республика Башкортостан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34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ru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АА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Иркутская область</a:t>
                      </a:r>
                      <a:endParaRPr lang="ru-RU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ru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АА-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ru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А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Свердловская область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Краснодарский край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Республика Саха (Якутия)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Воронежская область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ru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Камчатский край</a:t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Тульская область</a:t>
                      </a: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Ненецкий АО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3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ru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А-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Ставропольский край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Чувашская 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Республика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Нижегородская область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3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ru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ВВВ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Волгоградская область</a:t>
                      </a:r>
                    </a:p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Саратовская область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3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ru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ВВВ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Кировская область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Омская область</a:t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Калининградская область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Республика Бурятия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Ульяновская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область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4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ru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ВВВ-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Хабаровский край</a:t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Республика Адыгея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Ярославская область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4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ru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ВВ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Республика Карелия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Удмуртская Республика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4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ru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ВВ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3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ru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ВВ-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3810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45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умеренно низкий уровень кредитоспособности</a:t>
                      </a:r>
                    </a:p>
                  </a:txBody>
                  <a:tcPr marL="4302" marR="4302" marT="4302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умеренный уровень кредитоспособности</a:t>
                      </a:r>
                    </a:p>
                  </a:txBody>
                  <a:tcPr marL="4302" marR="4302" marT="4302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умеренно высокий уровень кредитоспособности</a:t>
                      </a:r>
                    </a:p>
                  </a:txBody>
                  <a:tcPr marL="4302" marR="4302" marT="4302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высокий уровень кредитоспособности, незначительно ниже, чем максимальный</a:t>
                      </a:r>
                    </a:p>
                  </a:txBody>
                  <a:tcPr marL="4302" marR="4302" marT="430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Максимальный уровень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302" marR="4302" marT="430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Текст 2"/>
          <p:cNvSpPr txBox="1">
            <a:spLocks/>
          </p:cNvSpPr>
          <p:nvPr/>
        </p:nvSpPr>
        <p:spPr>
          <a:xfrm>
            <a:off x="474135" y="3555583"/>
            <a:ext cx="11717865" cy="217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rgbClr val="0081C5"/>
                </a:solidFill>
                <a:latin typeface="Arial Narrow" panose="020B0606020202030204" pitchFamily="34" charset="0"/>
              </a:rPr>
              <a:t>Кредитные </a:t>
            </a:r>
            <a:r>
              <a:rPr lang="ru-RU" sz="1500" dirty="0">
                <a:solidFill>
                  <a:srgbClr val="0081C5"/>
                </a:solidFill>
                <a:latin typeface="Arial Narrow" panose="020B0606020202030204" pitchFamily="34" charset="0"/>
              </a:rPr>
              <a:t>рейтинги</a:t>
            </a:r>
            <a:r>
              <a:rPr lang="ru-RU" sz="1600" dirty="0">
                <a:solidFill>
                  <a:srgbClr val="0081C5"/>
                </a:solidFill>
                <a:latin typeface="Arial Narrow" panose="020B0606020202030204" pitchFamily="34" charset="0"/>
              </a:rPr>
              <a:t> субъектов РФ, которые проводят оценку у рейтингового агентства Эксперт РА</a:t>
            </a:r>
          </a:p>
        </p:txBody>
      </p:sp>
    </p:spTree>
    <p:extLst>
      <p:ext uri="{BB962C8B-B14F-4D97-AF65-F5344CB8AC3E}">
        <p14:creationId xmlns:p14="http://schemas.microsoft.com/office/powerpoint/2010/main" val="3837497363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Структура консолидированного бюджета Республики Татарстан </a:t>
            </a:r>
            <a:r>
              <a:rPr lang="ru-RU" sz="3200" dirty="0" smtClean="0"/>
              <a:t>в 2020-2022 </a:t>
            </a:r>
            <a:r>
              <a:rPr lang="ru-RU" sz="3200" dirty="0"/>
              <a:t>годах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180509146"/>
              </p:ext>
            </p:extLst>
          </p:nvPr>
        </p:nvGraphicFramePr>
        <p:xfrm>
          <a:off x="460242" y="1461937"/>
          <a:ext cx="11548068" cy="5191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5800" y="841306"/>
            <a:ext cx="1920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rgbClr val="6C7B90"/>
                </a:solidFill>
                <a:latin typeface="Arial Narrow" pitchFamily="34" charset="0"/>
                <a:cs typeface="Arial" panose="020B0604020202020204" pitchFamily="34" charset="0"/>
              </a:rPr>
              <a:t>млрд. рублей</a:t>
            </a:r>
            <a:endParaRPr lang="ru-RU" sz="2000" b="1" dirty="0">
              <a:solidFill>
                <a:srgbClr val="6C7B9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2464083" y="2156960"/>
            <a:ext cx="1668263" cy="1184791"/>
          </a:xfrm>
          <a:prstGeom prst="flowChartOffpageConnec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Дефицит</a:t>
            </a:r>
            <a:r>
              <a:rPr lang="en-US" sz="2800" b="1" dirty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2,9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5921026" y="2156960"/>
            <a:ext cx="1668234" cy="1184791"/>
          </a:xfrm>
          <a:prstGeom prst="flowChartOffpageConnec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Дефицит</a:t>
            </a:r>
          </a:p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2,8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9377940" y="2019757"/>
            <a:ext cx="1668234" cy="1184791"/>
          </a:xfrm>
          <a:prstGeom prst="flowChartOffpageConnec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Дефицит</a:t>
            </a:r>
          </a:p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2,6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778366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 animBg="0"/>
        </p:bldSub>
      </p:bldGraphic>
      <p:bldP spid="5" grpId="0" animBg="1"/>
      <p:bldP spid="6" grpId="0" animBg="1"/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2"/>
          <p:cNvSpPr txBox="1">
            <a:spLocks/>
          </p:cNvSpPr>
          <p:nvPr/>
        </p:nvSpPr>
        <p:spPr>
          <a:xfrm>
            <a:off x="575035" y="46038"/>
            <a:ext cx="11547835" cy="1439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latin typeface="Arial Narrow" panose="020B0606020202030204" pitchFamily="34" charset="0"/>
              </a:rPr>
              <a:t>Консолидированный бюджет </a:t>
            </a:r>
          </a:p>
          <a:p>
            <a:r>
              <a:rPr lang="ru-RU" sz="3600" dirty="0" smtClean="0">
                <a:latin typeface="Arial Narrow" panose="020B0606020202030204" pitchFamily="34" charset="0"/>
              </a:rPr>
              <a:t>Республики Татарстан</a:t>
            </a:r>
            <a:endParaRPr lang="ru-RU" sz="3600" dirty="0">
              <a:latin typeface="Arial Narrow" panose="020B060602020203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164669" y="1737826"/>
            <a:ext cx="10099042" cy="4820991"/>
            <a:chOff x="1164669" y="1737826"/>
            <a:chExt cx="10099042" cy="4820991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164669" y="1737826"/>
              <a:ext cx="10099042" cy="3851210"/>
              <a:chOff x="1090024" y="1485900"/>
              <a:chExt cx="10099042" cy="3394593"/>
            </a:xfrm>
          </p:grpSpPr>
          <p:sp>
            <p:nvSpPr>
              <p:cNvPr id="6" name="Скругленный прямоугольник 5"/>
              <p:cNvSpPr/>
              <p:nvPr/>
            </p:nvSpPr>
            <p:spPr>
              <a:xfrm>
                <a:off x="3646217" y="3101526"/>
                <a:ext cx="1991995" cy="1716389"/>
              </a:xfrm>
              <a:prstGeom prst="round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3600" b="1" dirty="0">
                    <a:solidFill>
                      <a:schemeClr val="tx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2</a:t>
                </a:r>
                <a:r>
                  <a:rPr lang="ru-RU" sz="2400" dirty="0">
                    <a:solidFill>
                      <a:prstClr val="white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/>
                </a:r>
                <a:br>
                  <a:rPr lang="ru-RU" sz="2400" dirty="0">
                    <a:solidFill>
                      <a:prstClr val="white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</a:br>
                <a:r>
                  <a:rPr lang="ru-RU" sz="2400" dirty="0">
                    <a:solidFill>
                      <a:prstClr val="white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 бюджета</a:t>
                </a:r>
                <a:br>
                  <a:rPr lang="ru-RU" sz="2400" dirty="0">
                    <a:solidFill>
                      <a:prstClr val="white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</a:br>
                <a:r>
                  <a:rPr lang="ru-RU" sz="2400" dirty="0">
                    <a:solidFill>
                      <a:prstClr val="white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городских округов</a:t>
                </a:r>
              </a:p>
            </p:txBody>
          </p:sp>
          <p:sp>
            <p:nvSpPr>
              <p:cNvPr id="7" name="Скругленный прямоугольник 6"/>
              <p:cNvSpPr/>
              <p:nvPr/>
            </p:nvSpPr>
            <p:spPr>
              <a:xfrm>
                <a:off x="6088744" y="3101526"/>
                <a:ext cx="2642870" cy="1778967"/>
              </a:xfrm>
              <a:prstGeom prst="roundRect">
                <a:avLst/>
              </a:prstGeom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3600" b="1" dirty="0">
                    <a:solidFill>
                      <a:schemeClr val="tx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43</a:t>
                </a:r>
                <a:r>
                  <a:rPr lang="ru-RU" sz="2400" dirty="0">
                    <a:solidFill>
                      <a:prstClr val="white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/>
                </a:r>
                <a:br>
                  <a:rPr lang="ru-RU" sz="2400" dirty="0">
                    <a:solidFill>
                      <a:prstClr val="white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</a:br>
                <a:r>
                  <a:rPr lang="ru-RU" sz="2400" dirty="0">
                    <a:solidFill>
                      <a:prstClr val="white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бюджета</a:t>
                </a:r>
                <a:br>
                  <a:rPr lang="ru-RU" sz="2400" dirty="0">
                    <a:solidFill>
                      <a:prstClr val="white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</a:br>
                <a:r>
                  <a:rPr lang="ru-RU" sz="2400" dirty="0">
                    <a:solidFill>
                      <a:prstClr val="white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муниципальных районов</a:t>
                </a:r>
              </a:p>
            </p:txBody>
          </p:sp>
          <p:sp>
            <p:nvSpPr>
              <p:cNvPr id="8" name="Скругленный прямоугольник 7"/>
              <p:cNvSpPr/>
              <p:nvPr/>
            </p:nvSpPr>
            <p:spPr>
              <a:xfrm>
                <a:off x="8944974" y="3132654"/>
                <a:ext cx="2244090" cy="1747517"/>
              </a:xfrm>
              <a:prstGeom prst="roundRect">
                <a:avLst/>
              </a:prstGeom>
              <a:ln w="28575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3600" b="1" dirty="0">
                    <a:solidFill>
                      <a:schemeClr val="tx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911</a:t>
                </a:r>
              </a:p>
              <a:p>
                <a:pPr algn="ctr"/>
                <a:r>
                  <a:rPr lang="ru-RU" sz="2400" dirty="0">
                    <a:solidFill>
                      <a:prstClr val="white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бюджетов</a:t>
                </a:r>
                <a:br>
                  <a:rPr lang="ru-RU" sz="2400" dirty="0">
                    <a:solidFill>
                      <a:prstClr val="white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</a:br>
                <a:r>
                  <a:rPr lang="ru-RU" sz="2400" dirty="0">
                    <a:solidFill>
                      <a:prstClr val="white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поселений</a:t>
                </a:r>
              </a:p>
              <a:p>
                <a:pPr algn="ctr"/>
                <a:endParaRPr lang="ru-RU" sz="2400" dirty="0">
                  <a:solidFill>
                    <a:prstClr val="white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1090024" y="3101849"/>
                <a:ext cx="2105661" cy="1747842"/>
              </a:xfrm>
              <a:prstGeom prst="roundRect">
                <a:avLst/>
              </a:prstGeom>
              <a:solidFill>
                <a:srgbClr val="7030A0"/>
              </a:solidFill>
              <a:ln w="28575"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2400" dirty="0">
                    <a:solidFill>
                      <a:prstClr val="white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Бюджет Республики Татарстан</a:t>
                </a:r>
              </a:p>
            </p:txBody>
          </p:sp>
          <p:sp>
            <p:nvSpPr>
              <p:cNvPr id="2" name="Правая фигурная скобка 1"/>
              <p:cNvSpPr/>
              <p:nvPr/>
            </p:nvSpPr>
            <p:spPr>
              <a:xfrm rot="5400000" flipH="1">
                <a:off x="6025855" y="-2266169"/>
                <a:ext cx="227380" cy="10099042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Скругленный прямоугольник 13"/>
              <p:cNvSpPr/>
              <p:nvPr/>
            </p:nvSpPr>
            <p:spPr>
              <a:xfrm>
                <a:off x="3454899" y="1485900"/>
                <a:ext cx="5369292" cy="88083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8575"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3200" b="1" dirty="0" smtClean="0">
                    <a:solidFill>
                      <a:schemeClr val="accent2">
                        <a:lumMod val="7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957 бюджетов всех уровней</a:t>
                </a:r>
                <a:endParaRPr lang="ru-RU" sz="3200" b="1" dirty="0">
                  <a:solidFill>
                    <a:schemeClr val="accent2">
                      <a:lumMod val="7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Правая фигурная скобка 10"/>
            <p:cNvSpPr/>
            <p:nvPr/>
          </p:nvSpPr>
          <p:spPr>
            <a:xfrm rot="5400000">
              <a:off x="7353675" y="2071670"/>
              <a:ext cx="277219" cy="7542847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163389" y="6097152"/>
              <a:ext cx="32560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 smtClean="0">
                  <a:solidFill>
                    <a:schemeClr val="accent3">
                      <a:lumMod val="75000"/>
                    </a:schemeClr>
                  </a:solidFill>
                  <a:latin typeface="Arial Narrow" panose="020B0606020202030204" pitchFamily="34" charset="0"/>
                </a:rPr>
                <a:t>бездефицитные бюджеты</a:t>
              </a:r>
              <a:endParaRPr lang="ru-RU" sz="2400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093912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3553" y="1436585"/>
            <a:ext cx="8496944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Бюджет РТ + Местные бюджеты = </a:t>
            </a:r>
            <a:r>
              <a:rPr lang="ru-RU" sz="2800" b="1" i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Конс</a:t>
            </a:r>
            <a:r>
              <a:rPr lang="ru-RU" sz="28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. бюджет РТ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19367" y="2031812"/>
            <a:ext cx="911701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270</a:t>
            </a:r>
            <a:r>
              <a:rPr lang="ru-RU" sz="4000" b="1" i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,</a:t>
            </a:r>
            <a:r>
              <a:rPr lang="en-US" sz="4000" b="1" i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0</a:t>
            </a:r>
            <a:r>
              <a:rPr lang="ru-RU" sz="4000" b="1" i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sz="4000" b="1" i="1" dirty="0">
                <a:solidFill>
                  <a:schemeClr val="tx2"/>
                </a:solidFill>
                <a:latin typeface="Arial Narrow" panose="020B0606020202030204" pitchFamily="34" charset="0"/>
              </a:rPr>
              <a:t>+ </a:t>
            </a:r>
            <a:r>
              <a:rPr lang="en-US" sz="4000" b="1" i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89</a:t>
            </a:r>
            <a:r>
              <a:rPr lang="ru-RU" sz="4000" b="1" i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,</a:t>
            </a:r>
            <a:r>
              <a:rPr lang="en-US" sz="4000" b="1" i="1" dirty="0">
                <a:solidFill>
                  <a:schemeClr val="tx2"/>
                </a:solidFill>
                <a:latin typeface="Arial Narrow" panose="020B0606020202030204" pitchFamily="34" charset="0"/>
              </a:rPr>
              <a:t>3</a:t>
            </a:r>
            <a:r>
              <a:rPr lang="ru-RU" sz="4000" b="1" i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sz="4000" b="1" i="1" dirty="0">
                <a:solidFill>
                  <a:schemeClr val="accent2"/>
                </a:solidFill>
                <a:latin typeface="Arial Narrow" panose="020B0606020202030204" pitchFamily="34" charset="0"/>
              </a:rPr>
              <a:t>= </a:t>
            </a:r>
            <a:r>
              <a:rPr lang="en-US" sz="4000" b="1" i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315</a:t>
            </a:r>
            <a:r>
              <a:rPr lang="ru-RU" sz="4000" b="1" i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,</a:t>
            </a:r>
            <a:r>
              <a:rPr lang="en-US" sz="4000" b="1" i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4</a:t>
            </a:r>
            <a:endParaRPr lang="ru-RU" sz="4000" b="1" i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6560304" y="2205734"/>
            <a:ext cx="288032" cy="3600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159113"/>
              </p:ext>
            </p:extLst>
          </p:nvPr>
        </p:nvGraphicFramePr>
        <p:xfrm>
          <a:off x="2063554" y="3042920"/>
          <a:ext cx="8496943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388"/>
                <a:gridCol w="1217005"/>
                <a:gridCol w="2832315"/>
                <a:gridCol w="948036"/>
                <a:gridCol w="18001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Narrow" panose="020B0606020202030204" pitchFamily="34" charset="0"/>
                        </a:rPr>
                        <a:t>Доходы</a:t>
                      </a:r>
                      <a:br>
                        <a:rPr lang="ru-RU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dirty="0" smtClean="0">
                          <a:latin typeface="Arial Narrow" panose="020B0606020202030204" pitchFamily="34" charset="0"/>
                        </a:rPr>
                        <a:t>бюджета РТ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Narrow" panose="020B0606020202030204" pitchFamily="34" charset="0"/>
                        </a:rPr>
                        <a:t>Доходы местных</a:t>
                      </a:r>
                      <a:r>
                        <a:rPr lang="ru-RU" baseline="0" dirty="0" smtClean="0">
                          <a:latin typeface="Arial Narrow" panose="020B0606020202030204" pitchFamily="34" charset="0"/>
                        </a:rPr>
                        <a:t> бюджетов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Narrow" panose="020B0606020202030204" pitchFamily="34" charset="0"/>
                        </a:rPr>
                        <a:t>Доходы</a:t>
                      </a:r>
                      <a:br>
                        <a:rPr lang="ru-RU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dirty="0" err="1" smtClean="0">
                          <a:latin typeface="Arial Narrow" panose="020B0606020202030204" pitchFamily="34" charset="0"/>
                        </a:rPr>
                        <a:t>Конс.бюджета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 Narrow" panose="020B0606020202030204" pitchFamily="34" charset="0"/>
                        </a:rPr>
                        <a:t>270</a:t>
                      </a:r>
                      <a:r>
                        <a:rPr lang="ru-RU" sz="3200" dirty="0" smtClean="0">
                          <a:latin typeface="Arial Narrow" panose="020B0606020202030204" pitchFamily="34" charset="0"/>
                        </a:rPr>
                        <a:t>,</a:t>
                      </a:r>
                      <a:r>
                        <a:rPr lang="en-US" sz="3200" dirty="0" smtClean="0">
                          <a:latin typeface="Arial Narrow" panose="020B0606020202030204" pitchFamily="34" charset="0"/>
                        </a:rPr>
                        <a:t>0</a:t>
                      </a:r>
                      <a:endParaRPr lang="ru-RU" sz="32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Arial Narrow" panose="020B0606020202030204" pitchFamily="34" charset="0"/>
                        </a:rPr>
                        <a:t>+</a:t>
                      </a:r>
                      <a:endParaRPr lang="ru-RU" sz="32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Arial Narrow" panose="020B0606020202030204" pitchFamily="34" charset="0"/>
                        </a:rPr>
                        <a:t>4</a:t>
                      </a:r>
                      <a:r>
                        <a:rPr lang="en-US" sz="3200" dirty="0" smtClean="0">
                          <a:latin typeface="Arial Narrow" panose="020B0606020202030204" pitchFamily="34" charset="0"/>
                        </a:rPr>
                        <a:t>5</a:t>
                      </a:r>
                      <a:r>
                        <a:rPr lang="ru-RU" sz="3200" dirty="0" smtClean="0">
                          <a:latin typeface="Arial Narrow" panose="020B0606020202030204" pitchFamily="34" charset="0"/>
                        </a:rPr>
                        <a:t>,4</a:t>
                      </a:r>
                      <a:r>
                        <a:rPr lang="ru-RU" dirty="0" smtClean="0"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ru-RU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dirty="0" smtClean="0">
                          <a:latin typeface="Arial Narrow" panose="020B0606020202030204" pitchFamily="34" charset="0"/>
                        </a:rPr>
                        <a:t>собственные доходы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Arial Narrow" panose="020B0606020202030204" pitchFamily="34" charset="0"/>
                        </a:rPr>
                        <a:t>=</a:t>
                      </a:r>
                      <a:endParaRPr lang="ru-RU" sz="32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 Narrow" panose="020B0606020202030204" pitchFamily="34" charset="0"/>
                        </a:rPr>
                        <a:t>315</a:t>
                      </a:r>
                      <a:r>
                        <a:rPr lang="ru-RU" sz="3200" dirty="0" smtClean="0">
                          <a:latin typeface="Arial Narrow" panose="020B0606020202030204" pitchFamily="34" charset="0"/>
                        </a:rPr>
                        <a:t>,</a:t>
                      </a:r>
                      <a:r>
                        <a:rPr lang="en-US" sz="3200" dirty="0" smtClean="0">
                          <a:latin typeface="Arial Narrow" panose="020B0606020202030204" pitchFamily="34" charset="0"/>
                        </a:rPr>
                        <a:t>4</a:t>
                      </a:r>
                      <a:endParaRPr lang="ru-RU" sz="32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 Narrow" panose="020B0606020202030204" pitchFamily="34" charset="0"/>
                        </a:rPr>
                        <a:t>43,9</a:t>
                      </a:r>
                      <a:r>
                        <a:rPr lang="ru-RU" dirty="0" smtClean="0"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ru-RU" dirty="0" smtClean="0">
                          <a:latin typeface="Arial Narrow" panose="020B0606020202030204" pitchFamily="34" charset="0"/>
                        </a:rPr>
                      </a:br>
                      <a:r>
                        <a:rPr lang="ru-RU" dirty="0" smtClean="0">
                          <a:latin typeface="Arial Narrow" panose="020B0606020202030204" pitchFamily="34" charset="0"/>
                        </a:rPr>
                        <a:t>финансовая</a:t>
                      </a:r>
                      <a:r>
                        <a:rPr lang="ru-RU" baseline="0" dirty="0" smtClean="0">
                          <a:latin typeface="Arial Narrow" panose="020B0606020202030204" pitchFamily="34" charset="0"/>
                        </a:rPr>
                        <a:t> помощь из бюджета республики</a:t>
                      </a:r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207569" y="3732520"/>
            <a:ext cx="8208912" cy="78868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>
          <a:xfrm>
            <a:off x="685800" y="46039"/>
            <a:ext cx="10784149" cy="1481761"/>
          </a:xfrm>
        </p:spPr>
        <p:txBody>
          <a:bodyPr>
            <a:normAutofit/>
          </a:bodyPr>
          <a:lstStyle/>
          <a:p>
            <a:r>
              <a:rPr lang="ru-RU" dirty="0"/>
              <a:t>Расчет объема консолидированного бюджета Республики Татарстан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на 20</a:t>
            </a:r>
            <a:r>
              <a:rPr lang="en-US" dirty="0" smtClean="0"/>
              <a:t>20</a:t>
            </a:r>
            <a:r>
              <a:rPr lang="ru-RU" dirty="0" smtClean="0"/>
              <a:t> год</a:t>
            </a:r>
            <a:r>
              <a:rPr lang="en-US" dirty="0" smtClean="0"/>
              <a:t> </a:t>
            </a:r>
            <a:r>
              <a:rPr lang="ru-RU" dirty="0" smtClean="0"/>
              <a:t>(</a:t>
            </a:r>
            <a:r>
              <a:rPr lang="ru-RU" dirty="0" err="1" smtClean="0"/>
              <a:t>млрд.рублей</a:t>
            </a:r>
            <a:r>
              <a:rPr lang="ru-RU" dirty="0"/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90190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747520" y="1157166"/>
            <a:ext cx="9591040" cy="21621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Дефицит бюджета </a:t>
            </a:r>
            <a:r>
              <a:rPr lang="ru-RU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/>
            </a:r>
            <a:br>
              <a:rPr lang="ru-RU" dirty="0" smtClean="0">
                <a:solidFill>
                  <a:schemeClr val="accent2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превышение расходов бюджета </a:t>
            </a:r>
            <a:b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над его доходами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47520" y="3642361"/>
            <a:ext cx="9591040" cy="21626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dirty="0">
                <a:solidFill>
                  <a:schemeClr val="accent3"/>
                </a:solidFill>
                <a:latin typeface="Arial Narrow" panose="020B0606020202030204" pitchFamily="34" charset="0"/>
              </a:rPr>
              <a:t>Профицит </a:t>
            </a:r>
            <a:r>
              <a:rPr lang="ru-RU" b="1" dirty="0" smtClean="0">
                <a:solidFill>
                  <a:schemeClr val="accent3"/>
                </a:solidFill>
                <a:latin typeface="Arial Narrow" panose="020B0606020202030204" pitchFamily="34" charset="0"/>
              </a:rPr>
              <a:t>бюджета</a:t>
            </a:r>
            <a:br>
              <a:rPr lang="ru-RU" b="1" dirty="0" smtClean="0">
                <a:solidFill>
                  <a:schemeClr val="accent3"/>
                </a:solidFill>
                <a:latin typeface="Arial Narrow" panose="020B0606020202030204" pitchFamily="34" charset="0"/>
              </a:rPr>
            </a:br>
            <a:r>
              <a:rPr lang="ru-RU" b="1" dirty="0" smtClean="0">
                <a:solidFill>
                  <a:schemeClr val="accent3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превышение доходов бюджета </a:t>
            </a:r>
            <a:r>
              <a:rPr lang="ru-RU" dirty="0" smtClean="0">
                <a:latin typeface="Arial Narrow" panose="020B0606020202030204" pitchFamily="34" charset="0"/>
              </a:rPr>
              <a:t/>
            </a:r>
            <a:br>
              <a:rPr lang="ru-RU" dirty="0" smtClean="0">
                <a:latin typeface="Arial Narrow" panose="020B0606020202030204" pitchFamily="34" charset="0"/>
              </a:rPr>
            </a:br>
            <a:r>
              <a:rPr lang="ru-RU" dirty="0" smtClean="0">
                <a:latin typeface="Arial Narrow" panose="020B0606020202030204" pitchFamily="34" charset="0"/>
              </a:rPr>
              <a:t>над </a:t>
            </a:r>
            <a:r>
              <a:rPr lang="ru-RU" dirty="0">
                <a:latin typeface="Arial Narrow" panose="020B0606020202030204" pitchFamily="34" charset="0"/>
              </a:rPr>
              <a:t>его расходами</a:t>
            </a:r>
          </a:p>
        </p:txBody>
      </p:sp>
    </p:spTree>
    <p:extLst>
      <p:ext uri="{BB962C8B-B14F-4D97-AF65-F5344CB8AC3E}">
        <p14:creationId xmlns:p14="http://schemas.microsoft.com/office/powerpoint/2010/main" val="103434429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Структура бюджета Республики Татарстан в </a:t>
            </a:r>
            <a:r>
              <a:rPr lang="ru-RU" sz="3200" dirty="0" smtClean="0"/>
              <a:t>2020-2022 </a:t>
            </a:r>
            <a:r>
              <a:rPr lang="ru-RU" sz="3200" dirty="0"/>
              <a:t>годах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023384424"/>
              </p:ext>
            </p:extLst>
          </p:nvPr>
        </p:nvGraphicFramePr>
        <p:xfrm>
          <a:off x="460242" y="1461937"/>
          <a:ext cx="11548068" cy="5191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5800" y="841306"/>
            <a:ext cx="1920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rgbClr val="6C7B90"/>
                </a:solidFill>
                <a:latin typeface="Arial Narrow" pitchFamily="34" charset="0"/>
                <a:cs typeface="Arial" panose="020B0604020202020204" pitchFamily="34" charset="0"/>
              </a:rPr>
              <a:t>млрд. рублей</a:t>
            </a:r>
            <a:endParaRPr lang="ru-RU" sz="2000" b="1" dirty="0">
              <a:solidFill>
                <a:srgbClr val="6C7B90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2464083" y="2156960"/>
            <a:ext cx="1668263" cy="1184791"/>
          </a:xfrm>
          <a:prstGeom prst="flowChartOffpageConnec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Дефицит</a:t>
            </a:r>
            <a:r>
              <a:rPr lang="en-US" sz="2800" b="1" dirty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,</a:t>
            </a:r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1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5921026" y="2156960"/>
            <a:ext cx="1668234" cy="1184791"/>
          </a:xfrm>
          <a:prstGeom prst="flowChartOffpageConnec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Дефицит</a:t>
            </a:r>
          </a:p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2,8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9377940" y="2019757"/>
            <a:ext cx="1668234" cy="1184791"/>
          </a:xfrm>
          <a:prstGeom prst="flowChartOffpageConnec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Дефицит</a:t>
            </a:r>
          </a:p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Arial Narrow" pitchFamily="34" charset="0"/>
                <a:cs typeface="Arial" panose="020B0604020202020204" pitchFamily="34" charset="0"/>
              </a:rPr>
              <a:t>2,6</a:t>
            </a:r>
            <a:endParaRPr lang="ru-RU" sz="2800" b="1" dirty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437064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 animBg="0"/>
        </p:bldSub>
      </p:bldGraphic>
      <p:bldP spid="5" grpId="0" animBg="1"/>
      <p:bldP spid="6" grpId="0" animBg="1"/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Удельный вес доходов бюджета Республики Татарстан в 2018-2020 годах в консолидированном бюджете Республики Татарстан</a:t>
            </a:r>
            <a:endParaRPr lang="ru-RU" dirty="0"/>
          </a:p>
        </p:txBody>
      </p:sp>
      <p:graphicFrame>
        <p:nvGraphicFramePr>
          <p:cNvPr id="7" name="Содержимое 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214165481"/>
              </p:ext>
            </p:extLst>
          </p:nvPr>
        </p:nvGraphicFramePr>
        <p:xfrm>
          <a:off x="955040" y="701675"/>
          <a:ext cx="11236960" cy="6039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лево 4"/>
          <p:cNvSpPr/>
          <p:nvPr/>
        </p:nvSpPr>
        <p:spPr>
          <a:xfrm>
            <a:off x="6175504" y="2060848"/>
            <a:ext cx="1080120" cy="936104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prstClr val="black"/>
                </a:solidFill>
              </a:rPr>
              <a:t>83%</a:t>
            </a:r>
          </a:p>
        </p:txBody>
      </p:sp>
      <p:sp>
        <p:nvSpPr>
          <p:cNvPr id="6" name="Стрелка влево 5"/>
          <p:cNvSpPr/>
          <p:nvPr/>
        </p:nvSpPr>
        <p:spPr>
          <a:xfrm>
            <a:off x="9293448" y="1928768"/>
            <a:ext cx="1080120" cy="936104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prstClr val="black"/>
                </a:solidFill>
              </a:rPr>
              <a:t>83%</a:t>
            </a:r>
          </a:p>
        </p:txBody>
      </p:sp>
    </p:spTree>
    <p:extLst>
      <p:ext uri="{BB962C8B-B14F-4D97-AF65-F5344CB8AC3E}">
        <p14:creationId xmlns:p14="http://schemas.microsoft.com/office/powerpoint/2010/main" val="1011914412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95680" y="908050"/>
            <a:ext cx="10728960" cy="453548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/>
                </a:solidFill>
                <a:latin typeface="Arial Narrow" panose="020B0606020202030204" pitchFamily="34" charset="0"/>
              </a:rPr>
              <a:t>Новации в бюджетном процессе</a:t>
            </a:r>
            <a:endParaRPr lang="ru-RU" b="1" dirty="0">
              <a:solidFill>
                <a:schemeClr val="accent6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954116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51292" y="277735"/>
            <a:ext cx="10728960" cy="153313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Arial Narrow" panose="020B0606020202030204" pitchFamily="34" charset="0"/>
              </a:rPr>
              <a:t>I.</a:t>
            </a:r>
            <a:r>
              <a:rPr lang="ru-RU" sz="3200" b="1" dirty="0">
                <a:latin typeface="Arial Narrow" panose="020B0606020202030204" pitchFamily="34" charset="0"/>
              </a:rPr>
              <a:t/>
            </a:r>
            <a:br>
              <a:rPr lang="ru-RU" sz="3200" b="1" dirty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Изменения в </a:t>
            </a:r>
            <a:r>
              <a:rPr lang="ru-RU" sz="3200" b="1" dirty="0">
                <a:latin typeface="Arial Narrow" panose="020B0606020202030204" pitchFamily="34" charset="0"/>
              </a:rPr>
              <a:t>Б</a:t>
            </a:r>
            <a:r>
              <a:rPr lang="ru-RU" sz="3200" b="1" dirty="0" smtClean="0">
                <a:latin typeface="Arial Narrow" panose="020B0606020202030204" pitchFamily="34" charset="0"/>
              </a:rPr>
              <a:t>юджетном кодексе</a:t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 Российской Федерации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9210" y="2061744"/>
            <a:ext cx="106765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Нормативное принятие  условий предоставления </a:t>
            </a: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</a:rPr>
              <a:t>субсидий, субвенций, иных межбюджетных трансфертов местным бюджетам из бюджета республики, а также вопросов, связанных с регулированием государственного и муниципального долга. Для нормативного оформления данных вопросов до рассмотрения бюджета в Государственном Совете принято 2 закона Республики Татарстан, 30 постановлений Кабинета Министров, издано 4 приказа Министерства финансов республики</a:t>
            </a:r>
            <a: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.</a:t>
            </a:r>
            <a:endParaRPr lang="ru-RU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9210" y="4755551"/>
            <a:ext cx="10676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</a:rPr>
              <a:t>45-ти представительных органов муниципальных районов и городских округов </a:t>
            </a:r>
            <a: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внесли </a:t>
            </a: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</a:rPr>
              <a:t>изменения в положение о бюджетном устройстве и бюджетном процессе. </a:t>
            </a:r>
            <a: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Одновременно </a:t>
            </a: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</a:rPr>
              <a:t>приняты новые решения по отдельным вопросам бюджетных взаимоотношений внутри муниципальных районов.</a:t>
            </a:r>
          </a:p>
        </p:txBody>
      </p:sp>
    </p:spTree>
    <p:extLst>
      <p:ext uri="{BB962C8B-B14F-4D97-AF65-F5344CB8AC3E}">
        <p14:creationId xmlns:p14="http://schemas.microsoft.com/office/powerpoint/2010/main" val="122003002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Перечень нормативных правовых актов Республики </a:t>
            </a:r>
            <a:r>
              <a:rPr lang="ru-RU" dirty="0" smtClean="0"/>
              <a:t>Татарстан, принятых 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связи с принятием федеральных законов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965200" y="632961"/>
          <a:ext cx="11054080" cy="590941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3079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461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5018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11125" algn="l"/>
                          <a:tab pos="318135" algn="l"/>
                        </a:tabLst>
                      </a:pP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Законы Республики </a:t>
                      </a:r>
                      <a:r>
                        <a:rPr lang="ru-RU" sz="1600" b="1" kern="1200" dirty="0" err="1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Тататарстан</a:t>
                      </a:r>
                      <a:endParaRPr lang="ru-RU" sz="1600" b="1" kern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189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1125" algn="l"/>
                          <a:tab pos="318135" algn="l"/>
                        </a:tabLst>
                      </a:pP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 Narrow" panose="020B0606020202030204" pitchFamily="34" charset="0"/>
                        </a:rPr>
                        <a:t>Закон Республики Татарстан от 27.09.2019 №71-ЗРТ «О внесении изменений в Бюджетный кодекс Республики Татарстан и статью 2 Закона Республики Татарстан «О внесении изменений в Бюджетный кодекс Республики Татарстан и признании утратившими силу отдельных положений актов бюджетного законодательства Республики Татарстан» </a:t>
                      </a:r>
                      <a:endParaRPr lang="ru-RU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72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761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1125" algn="l"/>
                          <a:tab pos="318135" algn="l"/>
                        </a:tabLst>
                      </a:pP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Закон Республики Татарстан от 27.09.2019 №72-ЗРТ «О внесении изменений в отдельные законодательные акты Республики Татарстан»</a:t>
                      </a:r>
                    </a:p>
                  </a:txBody>
                  <a:tcPr marL="36000" marR="36000" marT="36000" marB="72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5018">
                <a:tc>
                  <a:txBody>
                    <a:bodyPr/>
                    <a:lstStyle/>
                    <a:p>
                      <a:pPr marL="3181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Постановления Кабинета Министров Республики Татарстан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07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20.09.2019 №851 «Об утверждении Правил  формирования, предоставления и распределения субсидий из бюджета Республики Татарстан местным бюджетам»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78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17.10.2019 №929 «Об утверждении Правил  предоставления субсидий из бюджета Республики Татарстан бюджетам муниципальных районов и городских округов Республики Татарстан в целях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софинансирования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расходных обязательств, возникающих при выполнении полномочий органов местного самоуправления муниципальных районов и городских округов по организации предоставления общедоступного и бесплатного дошкольного, начального общего, основного общего, среднего общего образования по основным общеобразовательным программам в муниципальных образовательных организациях, организации предоставления дополнительного образования детей в муниципальных образовательных организациях, созданию условий для осуществления присмотра и ухода за детьми, содержания детей в муниципальных образовательных организациях»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933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1125" algn="l"/>
                          <a:tab pos="318135" algn="l"/>
                        </a:tabLst>
                      </a:pP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</a:rPr>
                        <a:t>3 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12.10.2019 №904 «Об утверждении Правил предоставления субсидий из бюджета Республики Татарстан бюджетам муниципальных районов Республики Татарстан в целях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софинансирования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расходных обязательств, возникающих при выполнении полномочий органов местного самоуправления муниципальных районов по выравниванию уровня бюджетной обеспеченности поселений, входящих в состав муниципального района, и предоставлению иных форм межбюджетных трансфертов бюджетам поселений, входящих в состав муниципального района»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078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1125" algn="l"/>
                          <a:tab pos="318135" algn="l"/>
                        </a:tabLst>
                      </a:pP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31.10.2019 № 989 «Об оценке надежности банковской гарантии, поручительства, предоставляемых в обеспечение исполнения обязательств юридического лица, муниципального образования по возврату бюджетного кредита, уплате процентных и иных платежей»  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078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1125" algn="l"/>
                          <a:tab pos="318135" algn="l"/>
                        </a:tabLst>
                      </a:pP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25.11.2019 № 1075 «Об отдельных вопросах, связанных с предоставлением государственных гарантий Республики Татарстан» 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933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1125" algn="l"/>
                          <a:tab pos="318135" algn="l"/>
                        </a:tabLst>
                      </a:pP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11.11.2019 №1030 «О соглашениях, которые предусматривают меры по социально-экономическому развитию и оздоровлению муниципальных финансов муниципальных образований Республики Татарстан, получающих дотации на выравнивание бюджетной обеспеченности муниципальных районов (городских округов) из бюджета Республики Татарстан и (или) доходы по заме-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няющим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указанные дотации дополнительным нормативам отчислений от налога на доходы физических лиц»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933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1125" algn="l"/>
                          <a:tab pos="318135" algn="l"/>
                        </a:tabLst>
                      </a:pP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11.11.2019 №1029 «О соглашениях, которые предусматривают меры по социально-экономическому развитию и оздоровлению муниципальных финансов муниципальных образований Республики Татарстан, получающих дотации на выравнивание бюджетной обеспеченности поселений из бюджета Республики Татарстан»</a:t>
                      </a:r>
                    </a:p>
                  </a:txBody>
                  <a:tcPr marL="36000" marR="36000" marT="0" marB="36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3108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Перечень нормативных правовых актов Республики </a:t>
            </a:r>
            <a:r>
              <a:rPr lang="ru-RU" dirty="0" smtClean="0"/>
              <a:t>Татарстан, принятых 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связи с принятием федеральных </a:t>
            </a:r>
            <a:r>
              <a:rPr lang="ru-RU" dirty="0" smtClean="0"/>
              <a:t>законов (продолжение)</a:t>
            </a: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965200" y="632961"/>
          <a:ext cx="11054080" cy="60631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3079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461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3576">
                <a:tc>
                  <a:txBody>
                    <a:bodyPr/>
                    <a:lstStyle/>
                    <a:p>
                      <a:pPr marL="3181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Постановления Кабинета Министров Республики Татарстан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319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1125" algn="l"/>
                          <a:tab pos="318135" algn="l"/>
                        </a:tabLst>
                      </a:pP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18.10.2019 №933 «Об утверждении Порядка расходования субвенций из федерального бюджета, предоставляемых бюджету Республики Татарстан для реализации федеральных полномочий на государственную регистрацию актов гражданского состояния, и признании утратившими силу отдельных постановлений Кабинета Министров Республики Татарстан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»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0" marB="36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4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17.10.2019г №924 «О внесении изменений в отдельные постановления Кабинета Министров Республики Татарстан» (летний отдых)</a:t>
                      </a:r>
                    </a:p>
                  </a:txBody>
                  <a:tcPr marL="36000" marR="36000" marT="0" marB="36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31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Кабинета Министров Республики Татарстан от 31.10.2019 N 977 «Об утверждении Порядка предоставления иных межбюджетных трансфертов из бюджета Республики Татарстан бюджетам муниципальных образований Республики Татарстан в целях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софинансирования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в полном объеме расходных обязательств, возникающих при выполнении полномочий органов местного самоуправления по организации мероприятий по работе с детьми и молодежью»</a:t>
                      </a:r>
                    </a:p>
                  </a:txBody>
                  <a:tcPr marL="36000" marR="36000" marT="0" marB="36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31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31.10.2019 № 983 «Об утверждении Правил предоставления иных межбюджетных трансфертов из бюджета Республики Татарстан бюджетам муниципальных образований Республики Татарстан на государственную поддержку лучших сельских учреждений культуры и лучших работников сельских учреждений культуры»</a:t>
                      </a:r>
                    </a:p>
                  </a:txBody>
                  <a:tcPr marL="36000" marR="36000" marT="0" marB="36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31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29.10.2019г №969 «Об утверждении Правил предоставлении иных межбюджетных трансфертов из бюджета Республики Татарстан бюджетам муниципальных образований Республики Татарстан на государственную поддержку творческой деятельности и укрепление материально-технической базы муниципальных театров в населенных пунктах с численностью населения до 300 тысяч человек»</a:t>
                      </a:r>
                    </a:p>
                  </a:txBody>
                  <a:tcPr marL="36000" marR="36000" marT="0" marB="36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4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31.10.2019 № 981 «Об утверждении Правил предоставления иных межбюджетных трансфертов из бюджета Республики Татарстан бюджетам муниципальных образований Республики Татарстан на комплектование книжных фондов муниципальных общедоступных библиотек»</a:t>
                      </a:r>
                    </a:p>
                  </a:txBody>
                  <a:tcPr marL="36000" marR="36000" marT="0" marB="36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11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31.10.2019 №980 «Об утверждении Правил предоставления иных межбюджетных трансфертов из бюджета Республики Татарстан бюджетам муниципальных районов и городских округов Республики Татарстан в целях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софинансирования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в полном объеме расходных обязательств, возникающих при выполнении полномочий органов местного самоуправления по созданию условий для организации досуга и обеспечения жителей услугами организаций культуры в части финансового обеспечения выполнения муниципального задания муниципальными учреждениями культуры»</a:t>
                      </a:r>
                    </a:p>
                  </a:txBody>
                  <a:tcPr marL="36000" marR="36000" marT="0" marB="36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11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 dirty="0" smtClean="0">
                          <a:effectLst/>
                          <a:latin typeface="Arial Narrow" panose="020B0606020202030204" pitchFamily="34" charset="0"/>
                        </a:rPr>
                        <a:t>15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31.10.2019 №982 «Об утверждении Порядка предоставления субсидий из бюджета Республики Татарстан бюджетам муниципальных образований Республики Татарстан в целях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софинансирования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расходных обязательств, возникающих при выполнении полномочий органов местного самоуправления по созданию условий для организации досуга и обеспечения жителей услугами организаций культуры, в части укрепления материально-технической базы муниципальных учреждений культуры»</a:t>
                      </a:r>
                    </a:p>
                  </a:txBody>
                  <a:tcPr marL="36000" marR="36000" marT="0" marB="36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11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</a:rPr>
                        <a:t>16.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31.10.2019 №978 «Об утверждении Порядка предоставления иных межбюджетных трансфертов из бюджета Республики Татарстан бюджетам муниципальных образований Республики Татарстан на приобретение спортивного оборудования, экипировки и инвентаря для оснащения муниципальных физкультурных спортивных организаций, осуществляющих подготовку спортивного резерва Республики Татарстан, на реализацию программ по спортивной подготовке и участие спортивных команд указанных организаций в чемпионате Республики Татарстан по хоккею и (или) чемпионате Российской Федерации по хоккею </a:t>
                      </a: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711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17.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30.09.2019 № 881 «О признании утратившим силу постановления КМ РТ от 13.11.2018 №995 «Об утверждении Порядка предоставления субсидий из бюджета Республики Татарстан бюджетам муниципальных образований Республики Татарстан на выплату вознаграждения тренерам-преподавателям за подготовку высококвалифицированных спортсменов, а также спортсменам-инструкторам и спортсменам за результаты, полученные в соревнованиях, работающим в муниципальных организациях дополнительного образования спортивной направленности»</a:t>
                      </a: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218873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Перечень нормативных правовых актов Республики </a:t>
            </a:r>
            <a:r>
              <a:rPr lang="ru-RU" dirty="0" smtClean="0"/>
              <a:t>Татарстан, принятых 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связи с принятием федеральных </a:t>
            </a:r>
            <a:r>
              <a:rPr lang="ru-RU" dirty="0" smtClean="0"/>
              <a:t>законов (продолжение)</a:t>
            </a: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965200" y="632961"/>
          <a:ext cx="11054080" cy="616744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3079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461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2392">
                <a:tc>
                  <a:txBody>
                    <a:bodyPr/>
                    <a:lstStyle/>
                    <a:p>
                      <a:pPr marL="3181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Постановления Кабинета Министров Республики Татарстан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9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</a:rPr>
                        <a:t>18.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22.10.2019 №946 «О внесении изменений в постановление Кабинета Министров Республики Татарстан от 29.12.2018 № 1258 «Об утверждении Порядка предоставления субсидий из бюджета Республики Татарстан бюджетам муниципальных образований Республики Татарстан на выплату вознаграждения тренерам за подготовку высококвалифицированных спортсменов, а также спортсменам-инструкторам и спортсменам за результаты, полученные в соревнованиях, работающим в муниципальных физкультурных спортивных организациях, осуществляющих подготовку спортивного резерва»</a:t>
                      </a: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9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19.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31.10.2019 №979 «Об утверждении Порядка предоставления иных межбюджетных трансфертов из бюджета Республики Татарстан бюджетам муниципальных образований Республики Татарстан на реализацию мероприятий, связанных с обеспечением условий для развития на территории муниципальных образований Республики Татарстан физической культуры, массового спорта, организации проведения официальных физкультурно-оздоровительных и спортивных мероприятий»</a:t>
                      </a: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12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20.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31.10.2019 №986 «Об установлении денежных выплат работникам - молодым специалистам физкультурных организаций, осуществляющих подготовку спортивного резерва РТ»</a:t>
                      </a: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5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21.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0955" indent="0" algn="just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Кабинета Министров Республики Татарстан от 31.10.2019 №985 «О внесении изменений в постановление КМ РТ от  29.08.2013 №614 «О грантах сельским поселениям и городским поселениям, образованным на основе поселка городского типа, не являющимся административными центрами муниципальных районов Республики Татарстан»</a:t>
                      </a: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9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22.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31.10.2019 №988 «О внесении изменений в постановление КМ РТ от 09.04.2018 №226 «Об утверждении Порядка предоставления субсидий из бюджета Республики Татарстан бюджетам муниципальных образований Республики Татарстан на проведение мероприятия, направленного на развитие системы территориального общественного самоуправления Республики Татарстан, в части осуществления компенсационных выплат руководителям территориальных общественных самоуправлений»</a:t>
                      </a: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12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23.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31.10.2019 №987 «О внесении изменений в постановление КМ РТ от  01.06.2018 №391 «О республиканском конкурсе «Лучшее территориальное общественное самоуправление года Республики Татарстан»</a:t>
                      </a: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58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</a:rPr>
                        <a:t>25.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КМ РТ от 31.10.2019 N 976 "Об утверждении Порядка предоставления субсидий из бюджета Республики Татарстан бюджетам муниципальных районов и городских округов Республики Татарстан в целях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софинансирования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расходных обязательств, возникающих при выполнении полномочий органов местного самоуправления по организации предоставления общедоступного и бесплатного дошкольного, начального общего, основного общего, среднего общего образования по основным общеобразовательным программам в муниципальных образовательных организациях (за исключением полномочий по финансовому обеспечению реализации основных общеобразовательных программ в соответствии с федеральными государственными образовательными стандартами), организации предоставления дополнительного образования детей в муниципальных образовательных организациях (за исключением дополнительного образования детей, финансовое обеспечение которого осуществляется органами государственной власти Республики Татарстан), созданию условий для осуществления присмотра и ухода за детьми, содержания детей в муниципальных образовательных организациях в части проведения укрепления материально-технической базы муниципальных образовательных организаций"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43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26.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КМ РТ от 31.10.2019 N 990 "О внесении изменений в постановление Кабинета Министров Республики Татарстан от 08.08.2019 N 648 "О грантах в сфере образования"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02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27.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КМ РТ от 31.10.2019 N 984 "Об утверждении Правил предоставления и распределения иных межбюджетных трансфертов из бюджета Республики Татарстан бюджетам муниципальных районов и городских округов Республики Татарстан в целях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софинансирования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в полном объеме расходных обязательств, возникающих при выполнении полномочий органов местного самоуправления по созданию муниципальных образовательных организаций и обеспечению содержания зданий и сооружений муниципальных образовательных организаций, созданию условий для осуществления присмотра и ухода за детьми и содержанию детей в муниципальных образовательных организациях"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070300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Перечень нормативных правовых актов Республики </a:t>
            </a:r>
            <a:r>
              <a:rPr lang="ru-RU" dirty="0" smtClean="0"/>
              <a:t>Татарстан, принятых 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связи с принятием федеральных </a:t>
            </a:r>
            <a:r>
              <a:rPr lang="ru-RU" dirty="0" smtClean="0"/>
              <a:t>законов (окончание)</a:t>
            </a: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965200" y="632961"/>
          <a:ext cx="11054080" cy="507059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3079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461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1813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Постановления Кабинета Министров Республики Татарстан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1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</a:rPr>
                        <a:t>27.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КМ РТ от 31.10.2019 N 984 "Об утверждении Правил предоставления и распределения иных межбюджетных трансфертов из бюджета Республики Татарстан бюджетам муниципальных районов и городских округов Республики Татарстан в целях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софинансирования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в полном объеме расходных обязательств, возникающих при выполнении полномочий органов местного самоуправления по созданию муниципальных образовательных организаций и обеспечению содержания зданий и сооружений муниципальных образовательных организаций, созданию условий для осуществления присмотра и ухода за детьми и содержанию детей в муниципальных образовательных организациях"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1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28.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22 октября 2019 г. № 947 «Об утверждении правил предоставления и распределения субсидий из бюджета Республики Татарстан бюджетам муниципальных образований Республики Татарстан на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софинансирование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строительства (реконструкции, в том числе с элементами реставрации, технического перевооружения) объектов муниципальной собственности в рамках государственной программы Российской Федерации "Обеспечение доступным и комфортным жильем и коммунальными услугами граждан Российской Федерации" и признании утратившими силу отдельных постановлений Кабинета Министров Республики Татарстан»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1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29.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19 ноября 2019 г. № 1048  «О внесении изменений в подпрограмму «Обеспечение жильем молодых семей в Республике Татарстан» государственной программы  «Обеспечение качественным жильем и услугами жилищно-коммунального хозяйства населения Республики Татарстан», утвержденной постановлением Кабинета Министров Республики Татарстан от 3 октября 2019 г. N 888 «Об утверждении государственной программы «Обеспечение качественным жильем и услугами жилищно-коммунального хозяйства населения Республики Татарстан»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30.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Постановление Кабинета Министров Республики Татарстан от 11 октября 2019 г. № 903 «О признании утратившими силу отдельных постановлений Кабинета Министров Республики Татарстан»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Приказы Министерства финансов Республики Татарстан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</a:rPr>
                        <a:t>1.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CF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Приказ Министерства финансов Республики Татарстан от 15.10.2019 №17-107 «Об утверждении типовой формы  соглашения о предоставлении субсидии из бюджета Республики Татарстан местному бюджету»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2.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CF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Приказ Министерства финансов Республики Татарстан от 17.10.2019  № 21-53-244 «Об установлении Правил (оснований, условий и порядка) списания и восстановления в учете задолженности по денежным обязательствам перед Республикой Татарстан»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>
                          <a:effectLst/>
                          <a:latin typeface="Arial Narrow" panose="020B0606020202030204" pitchFamily="34" charset="0"/>
                        </a:rPr>
                        <a:t>3.</a:t>
                      </a:r>
                      <a:endParaRPr lang="ru-RU" sz="14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CF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Приказ Министерства финансов Республики Татарстан от 17.10.2019  № 21-72-247 «Об утверждении Порядка исполнения Министерством финансов Республики Татарстан решений о применении бюджетных мер принуждения, решений об изменении (отмене) указанных решений»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</a:rPr>
                        <a:t>4.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9" marR="5409" marT="0" marB="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CF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Приказ Министерства финансов Республики Татарстан от 23.10.2019  № 21-41-249 «Об утверждении Порядка проведения Министерством финансов Республики Татарстан мониторинга качества финансового менеджмента в отношении главных администраторов средств бюджета Республики Татарстан»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04298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ru-RU" dirty="0"/>
              <a:t>П</a:t>
            </a:r>
            <a:r>
              <a:rPr lang="ru-RU" dirty="0" smtClean="0"/>
              <a:t>еречень</a:t>
            </a:r>
            <a:r>
              <a:rPr lang="en-US" dirty="0" smtClean="0"/>
              <a:t> </a:t>
            </a:r>
            <a:r>
              <a:rPr lang="ru-RU" dirty="0" smtClean="0"/>
              <a:t>муниципальных </a:t>
            </a:r>
            <a:r>
              <a:rPr lang="ru-RU" dirty="0"/>
              <a:t>правовых </a:t>
            </a:r>
            <a:r>
              <a:rPr lang="ru-RU" dirty="0" smtClean="0"/>
              <a:t>актов</a:t>
            </a:r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53308" y="536704"/>
            <a:ext cx="11087100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C0504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Акты представительного органа</a:t>
            </a:r>
            <a:endParaRPr lang="ru-RU" sz="2000" b="1" dirty="0">
              <a:solidFill>
                <a:srgbClr val="C0504D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171450" indent="-1714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целях, порядках и условиях предоставления межбюджетных трансфертов из местных бюджетов, источником финансового обеспечения которых являются межбюджетные трансферты из бюджета Республики Татарстан, имеющие целевое назначение </a:t>
            </a:r>
          </a:p>
          <a:p>
            <a:pPr marL="171450" indent="-1714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случаях и порядке предоставления субсидий из бюджета муниципального образования бюджетам других муниципальных образований в целях софинансирования расходных обязательств, возникающих при выполнении полномочий органов местного самоуправления по решению вопросов местного значения </a:t>
            </a:r>
          </a:p>
          <a:p>
            <a:pPr indent="450215" algn="just">
              <a:lnSpc>
                <a:spcPts val="1800"/>
              </a:lnSpc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b="1" dirty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800"/>
              </a:lnSpc>
            </a:pPr>
            <a:r>
              <a:rPr lang="ru-RU" sz="2000" b="1" u="sng" dirty="0">
                <a:solidFill>
                  <a:srgbClr val="C0504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Акты исполнительно-распорядительного органа (местной администрации)</a:t>
            </a:r>
            <a:endParaRPr lang="ru-RU" sz="2000" b="1" dirty="0">
              <a:solidFill>
                <a:srgbClr val="C0504D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ts val="1800"/>
              </a:lnSpc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171450" indent="-1714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 оценке надежности банковской гарантии, поручительства, предоставляемых в обеспечение исполнения обязательств юридического лица по возврату бюджетного кредита, уплате процентных и иных платежей</a:t>
            </a:r>
          </a:p>
          <a:p>
            <a:pPr marL="171450" indent="-1714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 отдельных вопросах, связанных с предоставлением муниципальных гарантий</a:t>
            </a:r>
          </a:p>
          <a:p>
            <a:pPr marL="171450" indent="-1714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соглашениях, которые предусматривают меры по социально-экономическому развитию и оздоровлению муниципальных финансов муниципальных образований Республики Татарстан, получающих дотации на выравнивание бюджетной обеспеченности поселений </a:t>
            </a:r>
            <a:endParaRPr lang="ru-RU" u="sng" dirty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800"/>
              </a:lnSpc>
            </a:pPr>
            <a:r>
              <a:rPr lang="ru-RU" sz="2000" b="1" u="sng" dirty="0">
                <a:solidFill>
                  <a:srgbClr val="C0504D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Акты финансового органа</a:t>
            </a:r>
            <a:endParaRPr lang="ru-RU" sz="2000" b="1" dirty="0">
              <a:solidFill>
                <a:srgbClr val="C0504D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ts val="1800"/>
              </a:lnSpc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171450" indent="-1714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 установлении Правил (оснований, условий и порядка) списания и восстановления в учете задолженности по денежным обязательствам перед муниципальным образованием </a:t>
            </a:r>
          </a:p>
          <a:p>
            <a:pPr marL="171450" indent="-1714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порядке осуществления мониторинга качества финансового менеджмента, включающего мониторинг качества исполнения бюджетных полномочий, а также качества управления активами, осуществления закупок товаров, работ и услуг для обеспечения муниципальных нужд, в отношении главных администраторов средств местного бюджета </a:t>
            </a:r>
          </a:p>
          <a:p>
            <a:pPr marL="171450" indent="-171450" algn="just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порядке исполнения решений о применении бюджетных мер принуждения, решений об изменении (отмене) указанных решений </a:t>
            </a:r>
          </a:p>
        </p:txBody>
      </p:sp>
    </p:spTree>
    <p:extLst>
      <p:ext uri="{BB962C8B-B14F-4D97-AF65-F5344CB8AC3E}">
        <p14:creationId xmlns:p14="http://schemas.microsoft.com/office/powerpoint/2010/main" val="410663588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120577" y="304801"/>
            <a:ext cx="10728960" cy="99508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latin typeface="Arial Narrow" panose="020B0606020202030204" pitchFamily="34" charset="0"/>
              </a:rPr>
              <a:t>II</a:t>
            </a:r>
            <a:r>
              <a:rPr lang="ru-RU" sz="3200" b="1" dirty="0" smtClean="0">
                <a:latin typeface="Arial Narrow" panose="020B0606020202030204" pitchFamily="34" charset="0"/>
              </a:rPr>
              <a:t>. </a:t>
            </a:r>
            <a:r>
              <a:rPr lang="en-US" sz="3200" b="1" dirty="0" smtClean="0">
                <a:latin typeface="Arial Narrow" panose="020B0606020202030204" pitchFamily="34" charset="0"/>
              </a:rPr>
              <a:t/>
            </a:r>
            <a:br>
              <a:rPr lang="en-US" sz="3200" b="1" dirty="0" smtClean="0">
                <a:latin typeface="Arial Narrow" panose="020B0606020202030204" pitchFamily="34" charset="0"/>
              </a:rPr>
            </a:br>
            <a:r>
              <a:rPr lang="ru-RU" sz="3200" b="1" dirty="0">
                <a:latin typeface="Arial Narrow" panose="020B0606020202030204" pitchFamily="34" charset="0"/>
              </a:rPr>
              <a:t>Новый налог - </a:t>
            </a:r>
            <a:r>
              <a:rPr lang="ru-RU" sz="3200" b="1" dirty="0" smtClean="0">
                <a:latin typeface="Arial Narrow" panose="020B0606020202030204" pitchFamily="34" charset="0"/>
              </a:rPr>
              <a:t>налог </a:t>
            </a:r>
            <a:r>
              <a:rPr lang="ru-RU" sz="3200" b="1" dirty="0">
                <a:latin typeface="Arial Narrow" panose="020B0606020202030204" pitchFamily="34" charset="0"/>
              </a:rPr>
              <a:t>на профессиональный доход </a:t>
            </a:r>
            <a:endParaRPr lang="ru-RU" sz="32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20577" y="1588218"/>
            <a:ext cx="1010322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Н</a:t>
            </a:r>
            <a: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а </a:t>
            </a: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территории республики </a:t>
            </a:r>
            <a: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введена </a:t>
            </a: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новая </a:t>
            </a:r>
            <a: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экспериментальная система </a:t>
            </a: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налогообложения для физических лиц</a:t>
            </a:r>
            <a: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.</a:t>
            </a:r>
            <a:endParaRPr lang="ru-RU" sz="2400" dirty="0">
              <a:solidFill>
                <a:schemeClr val="tx2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2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Профессиональный доход </a:t>
            </a: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- это доход физических лиц от деятельности, при осуществлении которой они не имеют работодателя и не привлекают наёмных работников по трудовым договорам, а также доход от использования имущества. </a:t>
            </a:r>
            <a:endParaRPr lang="ru-RU" sz="2400" dirty="0">
              <a:solidFill>
                <a:schemeClr val="tx2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/>
            <a:endParaRPr lang="ru-RU" sz="2400" dirty="0" smtClean="0">
              <a:solidFill>
                <a:schemeClr val="tx2"/>
              </a:solidFill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algn="just"/>
            <a: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Применять </a:t>
            </a: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режим смогут </a:t>
            </a:r>
            <a:r>
              <a:rPr lang="ru-RU" sz="2400" dirty="0" err="1" smtClean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самозанятые</a:t>
            </a:r>
            <a: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с годовым доходом до </a:t>
            </a:r>
            <a:r>
              <a:rPr lang="ru-RU" sz="2400" b="1" dirty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2,4 млн. </a:t>
            </a:r>
            <a:r>
              <a:rPr lang="ru-RU" sz="2400" b="1" dirty="0" smtClean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рублей</a:t>
            </a:r>
            <a:endParaRPr lang="ru-RU" sz="24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20577" y="4831208"/>
            <a:ext cx="10623188" cy="14715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/>
          <a:p>
            <a:pPr algn="ctr"/>
            <a:r>
              <a:rPr lang="ru-RU" sz="2400" dirty="0">
                <a:latin typeface="Arial Narrow" panose="020B0606020202030204" pitchFamily="34" charset="0"/>
              </a:rPr>
              <a:t>Н</a:t>
            </a:r>
            <a:r>
              <a:rPr lang="ru-RU" sz="2400" dirty="0" smtClean="0">
                <a:latin typeface="Arial Narrow" panose="020B0606020202030204" pitchFamily="34" charset="0"/>
              </a:rPr>
              <a:t>алог </a:t>
            </a:r>
            <a:r>
              <a:rPr lang="ru-RU" sz="2400" dirty="0">
                <a:latin typeface="Arial Narrow" panose="020B0606020202030204" pitchFamily="34" charset="0"/>
              </a:rPr>
              <a:t>на профессиональный доход, подлежащий зачислению в бюджет </a:t>
            </a:r>
            <a:r>
              <a:rPr lang="ru-RU" sz="2400" dirty="0" smtClean="0">
                <a:latin typeface="Arial Narrow" panose="020B0606020202030204" pitchFamily="34" charset="0"/>
              </a:rPr>
              <a:t/>
            </a:r>
            <a:br>
              <a:rPr lang="ru-RU" sz="2400" dirty="0" smtClean="0">
                <a:latin typeface="Arial Narrow" panose="020B0606020202030204" pitchFamily="34" charset="0"/>
              </a:rPr>
            </a:br>
            <a:r>
              <a:rPr lang="ru-RU" sz="2400" dirty="0" smtClean="0">
                <a:latin typeface="Arial Narrow" panose="020B0606020202030204" pitchFamily="34" charset="0"/>
              </a:rPr>
              <a:t>Республики </a:t>
            </a:r>
            <a:r>
              <a:rPr lang="ru-RU" sz="2400" dirty="0">
                <a:latin typeface="Arial Narrow" panose="020B0606020202030204" pitchFamily="34" charset="0"/>
              </a:rPr>
              <a:t>Татарстан, был </a:t>
            </a:r>
            <a:r>
              <a:rPr lang="ru-RU" sz="2400" dirty="0" smtClean="0">
                <a:latin typeface="Arial Narrow" panose="020B0606020202030204" pitchFamily="34" charset="0"/>
              </a:rPr>
              <a:t>полностью передан </a:t>
            </a:r>
            <a:r>
              <a:rPr lang="ru-RU" sz="2400" dirty="0">
                <a:latin typeface="Arial Narrow" panose="020B0606020202030204" pitchFamily="34" charset="0"/>
              </a:rPr>
              <a:t>в бюджеты городских, сельских поселений и городских округов </a:t>
            </a:r>
            <a:r>
              <a:rPr lang="ru-RU" sz="2400" dirty="0" smtClean="0">
                <a:latin typeface="Arial Narrow" panose="020B0606020202030204" pitchFamily="34" charset="0"/>
              </a:rPr>
              <a:t>в форме межбюджетных трансфертов</a:t>
            </a:r>
            <a:endParaRPr lang="ru-RU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160891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МФ2018_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1C5"/>
      </a:accent1>
      <a:accent2>
        <a:srgbClr val="F5684A"/>
      </a:accent2>
      <a:accent3>
        <a:srgbClr val="3DCD58"/>
      </a:accent3>
      <a:accent4>
        <a:srgbClr val="6C7B90"/>
      </a:accent4>
      <a:accent5>
        <a:srgbClr val="3DB3CD"/>
      </a:accent5>
      <a:accent6>
        <a:srgbClr val="F79646"/>
      </a:accent6>
      <a:hlink>
        <a:srgbClr val="3D4BCD"/>
      </a:hlink>
      <a:folHlink>
        <a:srgbClr val="CD3DC5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МФ2018_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1C5"/>
      </a:accent1>
      <a:accent2>
        <a:srgbClr val="F5684A"/>
      </a:accent2>
      <a:accent3>
        <a:srgbClr val="3DCD58"/>
      </a:accent3>
      <a:accent4>
        <a:srgbClr val="6C7B90"/>
      </a:accent4>
      <a:accent5>
        <a:srgbClr val="3DB3CD"/>
      </a:accent5>
      <a:accent6>
        <a:srgbClr val="F79646"/>
      </a:accent6>
      <a:hlink>
        <a:srgbClr val="3D4BCD"/>
      </a:hlink>
      <a:folHlink>
        <a:srgbClr val="CD3DC5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МинфинРТ_2010">
    <a:dk1>
      <a:sysClr val="windowText" lastClr="000000"/>
    </a:dk1>
    <a:lt1>
      <a:sysClr val="window" lastClr="FFFFFF"/>
    </a:lt1>
    <a:dk2>
      <a:srgbClr val="1F497D"/>
    </a:dk2>
    <a:lt2>
      <a:srgbClr val="FFFFD9"/>
    </a:lt2>
    <a:accent1>
      <a:srgbClr val="4F81BD"/>
    </a:accent1>
    <a:accent2>
      <a:srgbClr val="C00000"/>
    </a:accent2>
    <a:accent3>
      <a:srgbClr val="0B9A00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Классическая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МФ РТ 2015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81C5"/>
    </a:accent1>
    <a:accent2>
      <a:srgbClr val="DA1B23"/>
    </a:accent2>
    <a:accent3>
      <a:srgbClr val="138815"/>
    </a:accent3>
    <a:accent4>
      <a:srgbClr val="A6A6A6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104539</TotalTime>
  <Words>8250</Words>
  <Application>Microsoft Office PowerPoint</Application>
  <PresentationFormat>Широкоэкранный</PresentationFormat>
  <Paragraphs>1966</Paragraphs>
  <Slides>119</Slides>
  <Notes>13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119</vt:i4>
      </vt:variant>
    </vt:vector>
  </HeadingPairs>
  <TitlesOfParts>
    <vt:vector size="137" baseType="lpstr">
      <vt:lpstr>Arial Unicode MS</vt:lpstr>
      <vt:lpstr>宋体</vt:lpstr>
      <vt:lpstr>Arial</vt:lpstr>
      <vt:lpstr>Arial Black</vt:lpstr>
      <vt:lpstr>Arial Narrow</vt:lpstr>
      <vt:lpstr>Avenir Next Cyr</vt:lpstr>
      <vt:lpstr>Avenir Next Cyr Heavy</vt:lpstr>
      <vt:lpstr>Avenir Next Cyr Medium</vt:lpstr>
      <vt:lpstr>Calibri</vt:lpstr>
      <vt:lpstr>Calibri Light</vt:lpstr>
      <vt:lpstr>Intro</vt:lpstr>
      <vt:lpstr>Microsoft Sans Serif</vt:lpstr>
      <vt:lpstr>Tahoma</vt:lpstr>
      <vt:lpstr>Times New Roman</vt:lpstr>
      <vt:lpstr>Wingdings</vt:lpstr>
      <vt:lpstr>Office Theme</vt:lpstr>
      <vt:lpstr>1_Тема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Дефицит бюджета  превышение расходов бюджета  над его доходами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Процессы формирования бюджетов на 2020-2022 годы на федеральном и республиканском уровнях завершены в сентябре 2019 года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Формирование проекта бюджета Республики Татарстан на трехлетний период, т.е. на очередной финансовый год и двухлетний плановый период, началось с 2010 года  (перерыв - бюджет на 2016 год)</vt:lpstr>
      <vt:lpstr>Презентация PowerPoint</vt:lpstr>
      <vt:lpstr>Характеристика основных показателей прогноза социально-экономического развития и их  взаимосвязь с основными налогами, поступающими в бюджет Республики Татарстан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Прогноз расходов консолидированного бюджета Республики Татарстан на 2020 год и плановый период  2021 и 2022 годов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Государственный долг  Республики Татарстан  Муниципальный долг Республики Татарстан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Новации в бюджетном процессе</vt:lpstr>
      <vt:lpstr>I. Изменения в Бюджетном кодексе  Российской Федерации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II.  Новый налог - налог на профессиональный доход </vt:lpstr>
      <vt:lpstr>Презентация PowerPoint</vt:lpstr>
      <vt:lpstr>Презентация PowerPoint</vt:lpstr>
      <vt:lpstr>III.  Создание целостной системы управления финансами   1 этап   Переход государственных и муниципальных учреждений на Единую систему бухгалтерского учета  и расчета заработной платы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Семен Сингаевский</dc:creator>
  <cp:lastModifiedBy>Семен Сингаевский</cp:lastModifiedBy>
  <cp:revision>1135</cp:revision>
  <cp:lastPrinted>2020-02-18T15:15:06Z</cp:lastPrinted>
  <dcterms:created xsi:type="dcterms:W3CDTF">2018-01-10T08:43:49Z</dcterms:created>
  <dcterms:modified xsi:type="dcterms:W3CDTF">2020-02-21T13:02:52Z</dcterms:modified>
</cp:coreProperties>
</file>